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20"/>
  </p:notesMasterIdLst>
  <p:handoutMasterIdLst>
    <p:handoutMasterId r:id="rId21"/>
  </p:handoutMasterIdLst>
  <p:sldIdLst>
    <p:sldId id="392" r:id="rId2"/>
    <p:sldId id="415" r:id="rId3"/>
    <p:sldId id="406" r:id="rId4"/>
    <p:sldId id="407" r:id="rId5"/>
    <p:sldId id="408" r:id="rId6"/>
    <p:sldId id="416" r:id="rId7"/>
    <p:sldId id="410" r:id="rId8"/>
    <p:sldId id="412" r:id="rId9"/>
    <p:sldId id="413" r:id="rId10"/>
    <p:sldId id="259" r:id="rId11"/>
    <p:sldId id="257" r:id="rId12"/>
    <p:sldId id="335" r:id="rId13"/>
    <p:sldId id="389" r:id="rId14"/>
    <p:sldId id="305" r:id="rId15"/>
    <p:sldId id="374" r:id="rId16"/>
    <p:sldId id="354" r:id="rId17"/>
    <p:sldId id="390" r:id="rId18"/>
    <p:sldId id="393" r:id="rId19"/>
  </p:sldIdLst>
  <p:sldSz cx="9144000" cy="6858000" type="screen4x3"/>
  <p:notesSz cx="9928225"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8FB6B3-EAF4-4F6D-8889-02C3831E621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PE"/>
        </a:p>
      </dgm:t>
    </dgm:pt>
    <dgm:pt modelId="{6FAACB33-C8B4-44BC-BB1F-B82368145E3F}">
      <dgm:prSet phldrT="[Texto]" phldr="1"/>
      <dgm:spPr/>
      <dgm:t>
        <a:bodyPr/>
        <a:lstStyle/>
        <a:p>
          <a:endParaRPr lang="es-PE"/>
        </a:p>
      </dgm:t>
    </dgm:pt>
    <dgm:pt modelId="{D55AD375-0A89-41DA-A657-08DF3F0B96AA}" type="parTrans" cxnId="{52C5178D-791B-48BA-A3F0-81888A24394A}">
      <dgm:prSet/>
      <dgm:spPr/>
      <dgm:t>
        <a:bodyPr/>
        <a:lstStyle/>
        <a:p>
          <a:endParaRPr lang="es-PE"/>
        </a:p>
      </dgm:t>
    </dgm:pt>
    <dgm:pt modelId="{3C2184B4-7F4D-47B9-AD5F-BF1ACFA8BA02}" type="sibTrans" cxnId="{52C5178D-791B-48BA-A3F0-81888A24394A}">
      <dgm:prSet/>
      <dgm:spPr/>
      <dgm:t>
        <a:bodyPr/>
        <a:lstStyle/>
        <a:p>
          <a:endParaRPr lang="es-PE"/>
        </a:p>
      </dgm:t>
    </dgm:pt>
    <dgm:pt modelId="{BBA4FC38-3F11-4A2D-8ACE-773C2BA7BFAB}">
      <dgm:prSet phldrT="[Texto]" custT="1"/>
      <dgm:spPr/>
      <dgm:t>
        <a:bodyPr/>
        <a:lstStyle/>
        <a:p>
          <a:r>
            <a:rPr lang="es-PE" sz="3600" dirty="0" smtClean="0"/>
            <a:t>Ubicación geográfica de urbes.</a:t>
          </a:r>
          <a:endParaRPr lang="es-PE" sz="3600" dirty="0"/>
        </a:p>
      </dgm:t>
    </dgm:pt>
    <dgm:pt modelId="{9A3403A9-F8C8-44C3-9A85-5469F5E2EBBE}" type="parTrans" cxnId="{0C5BE148-B762-4566-BF49-57589970E1B2}">
      <dgm:prSet/>
      <dgm:spPr/>
      <dgm:t>
        <a:bodyPr/>
        <a:lstStyle/>
        <a:p>
          <a:endParaRPr lang="es-PE"/>
        </a:p>
      </dgm:t>
    </dgm:pt>
    <dgm:pt modelId="{59EE582C-2CCA-4AB2-B14B-2BCD04032398}" type="sibTrans" cxnId="{0C5BE148-B762-4566-BF49-57589970E1B2}">
      <dgm:prSet/>
      <dgm:spPr/>
      <dgm:t>
        <a:bodyPr/>
        <a:lstStyle/>
        <a:p>
          <a:endParaRPr lang="es-PE"/>
        </a:p>
      </dgm:t>
    </dgm:pt>
    <dgm:pt modelId="{82C2D49B-DD9B-4DCC-9D45-99E3D7BB395D}">
      <dgm:prSet phldrT="[Texto]" phldr="1"/>
      <dgm:spPr/>
      <dgm:t>
        <a:bodyPr/>
        <a:lstStyle/>
        <a:p>
          <a:endParaRPr lang="es-PE"/>
        </a:p>
      </dgm:t>
    </dgm:pt>
    <dgm:pt modelId="{5A83AFF6-FBD0-4E1E-8F08-79EEBD575ECF}" type="parTrans" cxnId="{334B061A-0AA0-4321-816B-0A4430E0C66C}">
      <dgm:prSet/>
      <dgm:spPr/>
      <dgm:t>
        <a:bodyPr/>
        <a:lstStyle/>
        <a:p>
          <a:endParaRPr lang="es-PE"/>
        </a:p>
      </dgm:t>
    </dgm:pt>
    <dgm:pt modelId="{467EA250-C287-4E55-8CCD-FC5BC8319C88}" type="sibTrans" cxnId="{334B061A-0AA0-4321-816B-0A4430E0C66C}">
      <dgm:prSet/>
      <dgm:spPr/>
      <dgm:t>
        <a:bodyPr/>
        <a:lstStyle/>
        <a:p>
          <a:endParaRPr lang="es-PE"/>
        </a:p>
      </dgm:t>
    </dgm:pt>
    <dgm:pt modelId="{7C2FB4E3-2554-436D-B55E-6620F63BC1A5}">
      <dgm:prSet phldrT="[Texto]" custT="1"/>
      <dgm:spPr/>
      <dgm:t>
        <a:bodyPr/>
        <a:lstStyle/>
        <a:p>
          <a:r>
            <a:rPr lang="es-PE" sz="3200" dirty="0" smtClean="0"/>
            <a:t>Presencia de grupos vulnerables: comunidades campesinas, nativas y/o pueblos indígenas amazónicos.</a:t>
          </a:r>
          <a:endParaRPr lang="es-PE" sz="3200" dirty="0"/>
        </a:p>
      </dgm:t>
    </dgm:pt>
    <dgm:pt modelId="{6A726FEB-1449-4443-8434-07EF7ED2E2C5}" type="parTrans" cxnId="{0AC4B49E-EF1E-45A9-AA75-F8301ABD01C6}">
      <dgm:prSet/>
      <dgm:spPr/>
      <dgm:t>
        <a:bodyPr/>
        <a:lstStyle/>
        <a:p>
          <a:endParaRPr lang="es-PE"/>
        </a:p>
      </dgm:t>
    </dgm:pt>
    <dgm:pt modelId="{018A290A-152E-47B7-BCE9-72F74B7B27A1}" type="sibTrans" cxnId="{0AC4B49E-EF1E-45A9-AA75-F8301ABD01C6}">
      <dgm:prSet/>
      <dgm:spPr/>
      <dgm:t>
        <a:bodyPr/>
        <a:lstStyle/>
        <a:p>
          <a:endParaRPr lang="es-PE"/>
        </a:p>
      </dgm:t>
    </dgm:pt>
    <dgm:pt modelId="{536642D1-4FD3-4ACD-B1F7-2A24A91F140B}">
      <dgm:prSet phldrT="[Texto]" phldr="1"/>
      <dgm:spPr/>
      <dgm:t>
        <a:bodyPr/>
        <a:lstStyle/>
        <a:p>
          <a:endParaRPr lang="es-PE"/>
        </a:p>
      </dgm:t>
    </dgm:pt>
    <dgm:pt modelId="{A93D5429-4249-4F2B-8507-0AB6D6547F95}" type="parTrans" cxnId="{2BA4941A-BE66-431B-A52F-75121D366B61}">
      <dgm:prSet/>
      <dgm:spPr/>
      <dgm:t>
        <a:bodyPr/>
        <a:lstStyle/>
        <a:p>
          <a:endParaRPr lang="es-PE"/>
        </a:p>
      </dgm:t>
    </dgm:pt>
    <dgm:pt modelId="{253E76A0-BA66-4E10-A3ED-01BE4B029497}" type="sibTrans" cxnId="{2BA4941A-BE66-431B-A52F-75121D366B61}">
      <dgm:prSet/>
      <dgm:spPr/>
      <dgm:t>
        <a:bodyPr/>
        <a:lstStyle/>
        <a:p>
          <a:endParaRPr lang="es-PE"/>
        </a:p>
      </dgm:t>
    </dgm:pt>
    <dgm:pt modelId="{D3770355-3019-4556-8A6B-A5EBF4F8185F}">
      <dgm:prSet phldrT="[Texto]"/>
      <dgm:spPr/>
      <dgm:t>
        <a:bodyPr/>
        <a:lstStyle/>
        <a:p>
          <a:r>
            <a:rPr lang="es-PE" dirty="0" smtClean="0"/>
            <a:t>Presencia de grupos de interés (a nivel local, provincial y regional).</a:t>
          </a:r>
          <a:endParaRPr lang="es-PE" dirty="0"/>
        </a:p>
      </dgm:t>
    </dgm:pt>
    <dgm:pt modelId="{CB1DA6C3-5789-4BFD-B521-1A981F5B17C3}" type="parTrans" cxnId="{CBF0548E-8D02-4472-BF61-0E53D9B4BF25}">
      <dgm:prSet/>
      <dgm:spPr/>
      <dgm:t>
        <a:bodyPr/>
        <a:lstStyle/>
        <a:p>
          <a:endParaRPr lang="es-PE"/>
        </a:p>
      </dgm:t>
    </dgm:pt>
    <dgm:pt modelId="{270DD978-F084-4E2F-BFE8-189B47AEFB11}" type="sibTrans" cxnId="{CBF0548E-8D02-4472-BF61-0E53D9B4BF25}">
      <dgm:prSet/>
      <dgm:spPr/>
      <dgm:t>
        <a:bodyPr/>
        <a:lstStyle/>
        <a:p>
          <a:endParaRPr lang="es-PE"/>
        </a:p>
      </dgm:t>
    </dgm:pt>
    <dgm:pt modelId="{CB676AD5-B685-4A26-8B7C-2C87ACF5CD9B}" type="pres">
      <dgm:prSet presAssocID="{E28FB6B3-EAF4-4F6D-8889-02C3831E6213}" presName="linearFlow" presStyleCnt="0">
        <dgm:presLayoutVars>
          <dgm:dir/>
          <dgm:animLvl val="lvl"/>
          <dgm:resizeHandles val="exact"/>
        </dgm:presLayoutVars>
      </dgm:prSet>
      <dgm:spPr/>
      <dgm:t>
        <a:bodyPr/>
        <a:lstStyle/>
        <a:p>
          <a:endParaRPr lang="es-ES"/>
        </a:p>
      </dgm:t>
    </dgm:pt>
    <dgm:pt modelId="{9AA10E76-1256-4BDF-85A5-397A77BAC3E2}" type="pres">
      <dgm:prSet presAssocID="{6FAACB33-C8B4-44BC-BB1F-B82368145E3F}" presName="composite" presStyleCnt="0"/>
      <dgm:spPr/>
    </dgm:pt>
    <dgm:pt modelId="{50FA0D76-BFC2-448C-B55F-99DA88392DC6}" type="pres">
      <dgm:prSet presAssocID="{6FAACB33-C8B4-44BC-BB1F-B82368145E3F}" presName="parentText" presStyleLbl="alignNode1" presStyleIdx="0" presStyleCnt="3">
        <dgm:presLayoutVars>
          <dgm:chMax val="1"/>
          <dgm:bulletEnabled val="1"/>
        </dgm:presLayoutVars>
      </dgm:prSet>
      <dgm:spPr/>
      <dgm:t>
        <a:bodyPr/>
        <a:lstStyle/>
        <a:p>
          <a:endParaRPr lang="es-ES"/>
        </a:p>
      </dgm:t>
    </dgm:pt>
    <dgm:pt modelId="{0002D54D-1BEB-43B2-80F7-EC337D4CEA3A}" type="pres">
      <dgm:prSet presAssocID="{6FAACB33-C8B4-44BC-BB1F-B82368145E3F}" presName="descendantText" presStyleLbl="alignAcc1" presStyleIdx="0" presStyleCnt="3" custScaleY="103304" custLinFactNeighborX="0" custLinFactNeighborY="-3931">
        <dgm:presLayoutVars>
          <dgm:bulletEnabled val="1"/>
        </dgm:presLayoutVars>
      </dgm:prSet>
      <dgm:spPr/>
      <dgm:t>
        <a:bodyPr/>
        <a:lstStyle/>
        <a:p>
          <a:endParaRPr lang="es-PE"/>
        </a:p>
      </dgm:t>
    </dgm:pt>
    <dgm:pt modelId="{A253D13A-E7FF-4CCF-BA1B-A02F4831BC8A}" type="pres">
      <dgm:prSet presAssocID="{3C2184B4-7F4D-47B9-AD5F-BF1ACFA8BA02}" presName="sp" presStyleCnt="0"/>
      <dgm:spPr/>
    </dgm:pt>
    <dgm:pt modelId="{1F1B0C62-DF31-4999-8A84-A6F909B71344}" type="pres">
      <dgm:prSet presAssocID="{82C2D49B-DD9B-4DCC-9D45-99E3D7BB395D}" presName="composite" presStyleCnt="0"/>
      <dgm:spPr/>
    </dgm:pt>
    <dgm:pt modelId="{BFDA8D4B-3FAB-41C8-9892-DE54BEDA6730}" type="pres">
      <dgm:prSet presAssocID="{82C2D49B-DD9B-4DCC-9D45-99E3D7BB395D}" presName="parentText" presStyleLbl="alignNode1" presStyleIdx="1" presStyleCnt="3">
        <dgm:presLayoutVars>
          <dgm:chMax val="1"/>
          <dgm:bulletEnabled val="1"/>
        </dgm:presLayoutVars>
      </dgm:prSet>
      <dgm:spPr/>
      <dgm:t>
        <a:bodyPr/>
        <a:lstStyle/>
        <a:p>
          <a:endParaRPr lang="es-ES"/>
        </a:p>
      </dgm:t>
    </dgm:pt>
    <dgm:pt modelId="{AAC50179-DBC7-4A9C-A375-0D86172DD8B7}" type="pres">
      <dgm:prSet presAssocID="{82C2D49B-DD9B-4DCC-9D45-99E3D7BB395D}" presName="descendantText" presStyleLbl="alignAcc1" presStyleIdx="1" presStyleCnt="3" custScaleY="130446">
        <dgm:presLayoutVars>
          <dgm:bulletEnabled val="1"/>
        </dgm:presLayoutVars>
      </dgm:prSet>
      <dgm:spPr/>
      <dgm:t>
        <a:bodyPr/>
        <a:lstStyle/>
        <a:p>
          <a:endParaRPr lang="es-PE"/>
        </a:p>
      </dgm:t>
    </dgm:pt>
    <dgm:pt modelId="{5C50E174-AED7-42AB-A402-5BB71A179D66}" type="pres">
      <dgm:prSet presAssocID="{467EA250-C287-4E55-8CCD-FC5BC8319C88}" presName="sp" presStyleCnt="0"/>
      <dgm:spPr/>
    </dgm:pt>
    <dgm:pt modelId="{F6EA3FF5-C922-4235-9379-BFB7BC194485}" type="pres">
      <dgm:prSet presAssocID="{536642D1-4FD3-4ACD-B1F7-2A24A91F140B}" presName="composite" presStyleCnt="0"/>
      <dgm:spPr/>
    </dgm:pt>
    <dgm:pt modelId="{0845E359-C0FB-4440-8A48-F373A547A659}" type="pres">
      <dgm:prSet presAssocID="{536642D1-4FD3-4ACD-B1F7-2A24A91F140B}" presName="parentText" presStyleLbl="alignNode1" presStyleIdx="2" presStyleCnt="3">
        <dgm:presLayoutVars>
          <dgm:chMax val="1"/>
          <dgm:bulletEnabled val="1"/>
        </dgm:presLayoutVars>
      </dgm:prSet>
      <dgm:spPr/>
      <dgm:t>
        <a:bodyPr/>
        <a:lstStyle/>
        <a:p>
          <a:endParaRPr lang="es-ES"/>
        </a:p>
      </dgm:t>
    </dgm:pt>
    <dgm:pt modelId="{2E120E91-AC73-4302-B529-7D556BBF6FB0}" type="pres">
      <dgm:prSet presAssocID="{536642D1-4FD3-4ACD-B1F7-2A24A91F140B}" presName="descendantText" presStyleLbl="alignAcc1" presStyleIdx="2" presStyleCnt="3">
        <dgm:presLayoutVars>
          <dgm:bulletEnabled val="1"/>
        </dgm:presLayoutVars>
      </dgm:prSet>
      <dgm:spPr/>
      <dgm:t>
        <a:bodyPr/>
        <a:lstStyle/>
        <a:p>
          <a:endParaRPr lang="es-PE"/>
        </a:p>
      </dgm:t>
    </dgm:pt>
  </dgm:ptLst>
  <dgm:cxnLst>
    <dgm:cxn modelId="{6999B4CF-AE78-4F40-B1F2-88C288A2F7C5}" type="presOf" srcId="{6FAACB33-C8B4-44BC-BB1F-B82368145E3F}" destId="{50FA0D76-BFC2-448C-B55F-99DA88392DC6}" srcOrd="0" destOrd="0" presId="urn:microsoft.com/office/officeart/2005/8/layout/chevron2"/>
    <dgm:cxn modelId="{52C5178D-791B-48BA-A3F0-81888A24394A}" srcId="{E28FB6B3-EAF4-4F6D-8889-02C3831E6213}" destId="{6FAACB33-C8B4-44BC-BB1F-B82368145E3F}" srcOrd="0" destOrd="0" parTransId="{D55AD375-0A89-41DA-A657-08DF3F0B96AA}" sibTransId="{3C2184B4-7F4D-47B9-AD5F-BF1ACFA8BA02}"/>
    <dgm:cxn modelId="{8ACA8EA5-F2AC-4F67-A0BA-383FCFC97EE0}" type="presOf" srcId="{82C2D49B-DD9B-4DCC-9D45-99E3D7BB395D}" destId="{BFDA8D4B-3FAB-41C8-9892-DE54BEDA6730}" srcOrd="0" destOrd="0" presId="urn:microsoft.com/office/officeart/2005/8/layout/chevron2"/>
    <dgm:cxn modelId="{0C5BE148-B762-4566-BF49-57589970E1B2}" srcId="{6FAACB33-C8B4-44BC-BB1F-B82368145E3F}" destId="{BBA4FC38-3F11-4A2D-8ACE-773C2BA7BFAB}" srcOrd="0" destOrd="0" parTransId="{9A3403A9-F8C8-44C3-9A85-5469F5E2EBBE}" sibTransId="{59EE582C-2CCA-4AB2-B14B-2BCD04032398}"/>
    <dgm:cxn modelId="{F03C3F6B-D5B9-484D-B7CA-2F55F075A9E1}" type="presOf" srcId="{536642D1-4FD3-4ACD-B1F7-2A24A91F140B}" destId="{0845E359-C0FB-4440-8A48-F373A547A659}" srcOrd="0" destOrd="0" presId="urn:microsoft.com/office/officeart/2005/8/layout/chevron2"/>
    <dgm:cxn modelId="{2DF699E1-950C-4F82-BC87-C1530C7A7304}" type="presOf" srcId="{BBA4FC38-3F11-4A2D-8ACE-773C2BA7BFAB}" destId="{0002D54D-1BEB-43B2-80F7-EC337D4CEA3A}" srcOrd="0" destOrd="0" presId="urn:microsoft.com/office/officeart/2005/8/layout/chevron2"/>
    <dgm:cxn modelId="{0AC4B49E-EF1E-45A9-AA75-F8301ABD01C6}" srcId="{82C2D49B-DD9B-4DCC-9D45-99E3D7BB395D}" destId="{7C2FB4E3-2554-436D-B55E-6620F63BC1A5}" srcOrd="0" destOrd="0" parTransId="{6A726FEB-1449-4443-8434-07EF7ED2E2C5}" sibTransId="{018A290A-152E-47B7-BCE9-72F74B7B27A1}"/>
    <dgm:cxn modelId="{F0B37B92-4054-4048-B594-2AD14FFC33CE}" type="presOf" srcId="{E28FB6B3-EAF4-4F6D-8889-02C3831E6213}" destId="{CB676AD5-B685-4A26-8B7C-2C87ACF5CD9B}" srcOrd="0" destOrd="0" presId="urn:microsoft.com/office/officeart/2005/8/layout/chevron2"/>
    <dgm:cxn modelId="{334B061A-0AA0-4321-816B-0A4430E0C66C}" srcId="{E28FB6B3-EAF4-4F6D-8889-02C3831E6213}" destId="{82C2D49B-DD9B-4DCC-9D45-99E3D7BB395D}" srcOrd="1" destOrd="0" parTransId="{5A83AFF6-FBD0-4E1E-8F08-79EEBD575ECF}" sibTransId="{467EA250-C287-4E55-8CCD-FC5BC8319C88}"/>
    <dgm:cxn modelId="{29209BCA-4C3C-4275-86E7-33538535BE91}" type="presOf" srcId="{7C2FB4E3-2554-436D-B55E-6620F63BC1A5}" destId="{AAC50179-DBC7-4A9C-A375-0D86172DD8B7}" srcOrd="0" destOrd="0" presId="urn:microsoft.com/office/officeart/2005/8/layout/chevron2"/>
    <dgm:cxn modelId="{CBF0548E-8D02-4472-BF61-0E53D9B4BF25}" srcId="{536642D1-4FD3-4ACD-B1F7-2A24A91F140B}" destId="{D3770355-3019-4556-8A6B-A5EBF4F8185F}" srcOrd="0" destOrd="0" parTransId="{CB1DA6C3-5789-4BFD-B521-1A981F5B17C3}" sibTransId="{270DD978-F084-4E2F-BFE8-189B47AEFB11}"/>
    <dgm:cxn modelId="{1CCC4134-C66D-458F-987E-3D76EC527C51}" type="presOf" srcId="{D3770355-3019-4556-8A6B-A5EBF4F8185F}" destId="{2E120E91-AC73-4302-B529-7D556BBF6FB0}" srcOrd="0" destOrd="0" presId="urn:microsoft.com/office/officeart/2005/8/layout/chevron2"/>
    <dgm:cxn modelId="{2BA4941A-BE66-431B-A52F-75121D366B61}" srcId="{E28FB6B3-EAF4-4F6D-8889-02C3831E6213}" destId="{536642D1-4FD3-4ACD-B1F7-2A24A91F140B}" srcOrd="2" destOrd="0" parTransId="{A93D5429-4249-4F2B-8507-0AB6D6547F95}" sibTransId="{253E76A0-BA66-4E10-A3ED-01BE4B029497}"/>
    <dgm:cxn modelId="{6AE46A8C-C41B-481F-9CF0-4CE3E3583F4C}" type="presParOf" srcId="{CB676AD5-B685-4A26-8B7C-2C87ACF5CD9B}" destId="{9AA10E76-1256-4BDF-85A5-397A77BAC3E2}" srcOrd="0" destOrd="0" presId="urn:microsoft.com/office/officeart/2005/8/layout/chevron2"/>
    <dgm:cxn modelId="{A8D712C1-523B-4E62-B6CC-01E1075B4CCF}" type="presParOf" srcId="{9AA10E76-1256-4BDF-85A5-397A77BAC3E2}" destId="{50FA0D76-BFC2-448C-B55F-99DA88392DC6}" srcOrd="0" destOrd="0" presId="urn:microsoft.com/office/officeart/2005/8/layout/chevron2"/>
    <dgm:cxn modelId="{2D367B14-C355-493C-A9BA-B03A0EDF3EA0}" type="presParOf" srcId="{9AA10E76-1256-4BDF-85A5-397A77BAC3E2}" destId="{0002D54D-1BEB-43B2-80F7-EC337D4CEA3A}" srcOrd="1" destOrd="0" presId="urn:microsoft.com/office/officeart/2005/8/layout/chevron2"/>
    <dgm:cxn modelId="{AEA8E0DA-8AC4-4EA9-AC34-795C1D945522}" type="presParOf" srcId="{CB676AD5-B685-4A26-8B7C-2C87ACF5CD9B}" destId="{A253D13A-E7FF-4CCF-BA1B-A02F4831BC8A}" srcOrd="1" destOrd="0" presId="urn:microsoft.com/office/officeart/2005/8/layout/chevron2"/>
    <dgm:cxn modelId="{444356ED-4277-4412-9FB0-B4CBE016D721}" type="presParOf" srcId="{CB676AD5-B685-4A26-8B7C-2C87ACF5CD9B}" destId="{1F1B0C62-DF31-4999-8A84-A6F909B71344}" srcOrd="2" destOrd="0" presId="urn:microsoft.com/office/officeart/2005/8/layout/chevron2"/>
    <dgm:cxn modelId="{4CE96B33-E251-420E-B918-FCADE67F9E71}" type="presParOf" srcId="{1F1B0C62-DF31-4999-8A84-A6F909B71344}" destId="{BFDA8D4B-3FAB-41C8-9892-DE54BEDA6730}" srcOrd="0" destOrd="0" presId="urn:microsoft.com/office/officeart/2005/8/layout/chevron2"/>
    <dgm:cxn modelId="{6087B95B-8BE4-4DE8-A623-0EF10E95E4FF}" type="presParOf" srcId="{1F1B0C62-DF31-4999-8A84-A6F909B71344}" destId="{AAC50179-DBC7-4A9C-A375-0D86172DD8B7}" srcOrd="1" destOrd="0" presId="urn:microsoft.com/office/officeart/2005/8/layout/chevron2"/>
    <dgm:cxn modelId="{9D4D7FD5-C013-42EB-8227-2A7CC8B157FE}" type="presParOf" srcId="{CB676AD5-B685-4A26-8B7C-2C87ACF5CD9B}" destId="{5C50E174-AED7-42AB-A402-5BB71A179D66}" srcOrd="3" destOrd="0" presId="urn:microsoft.com/office/officeart/2005/8/layout/chevron2"/>
    <dgm:cxn modelId="{A04D87A7-A5C4-4C19-8727-ADD47BB9699D}" type="presParOf" srcId="{CB676AD5-B685-4A26-8B7C-2C87ACF5CD9B}" destId="{F6EA3FF5-C922-4235-9379-BFB7BC194485}" srcOrd="4" destOrd="0" presId="urn:microsoft.com/office/officeart/2005/8/layout/chevron2"/>
    <dgm:cxn modelId="{5C214DBC-5EF5-463E-A7F3-535A0F0AD341}" type="presParOf" srcId="{F6EA3FF5-C922-4235-9379-BFB7BC194485}" destId="{0845E359-C0FB-4440-8A48-F373A547A659}" srcOrd="0" destOrd="0" presId="urn:microsoft.com/office/officeart/2005/8/layout/chevron2"/>
    <dgm:cxn modelId="{4B50E760-6260-46AC-BF0B-F8BC14B88169}" type="presParOf" srcId="{F6EA3FF5-C922-4235-9379-BFB7BC194485}" destId="{2E120E91-AC73-4302-B529-7D556BBF6FB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3FFD84-43F4-4CCD-AE86-419E236E64F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PE"/>
        </a:p>
      </dgm:t>
    </dgm:pt>
    <dgm:pt modelId="{D64BC38B-DCF2-40DC-AF0D-4FEF05D90789}">
      <dgm:prSet phldrT="[Texto]" phldr="1"/>
      <dgm:spPr/>
      <dgm:t>
        <a:bodyPr/>
        <a:lstStyle/>
        <a:p>
          <a:endParaRPr lang="es-PE"/>
        </a:p>
      </dgm:t>
    </dgm:pt>
    <dgm:pt modelId="{40E77C92-B3FA-441E-8DFF-2A919450419C}" type="parTrans" cxnId="{C082D2AA-9D9B-4CFB-B74B-A5E255733277}">
      <dgm:prSet/>
      <dgm:spPr/>
      <dgm:t>
        <a:bodyPr/>
        <a:lstStyle/>
        <a:p>
          <a:endParaRPr lang="es-PE"/>
        </a:p>
      </dgm:t>
    </dgm:pt>
    <dgm:pt modelId="{0A77E85C-0889-4CAE-9B5E-EBB383382D16}" type="sibTrans" cxnId="{C082D2AA-9D9B-4CFB-B74B-A5E255733277}">
      <dgm:prSet/>
      <dgm:spPr/>
      <dgm:t>
        <a:bodyPr/>
        <a:lstStyle/>
        <a:p>
          <a:endParaRPr lang="es-PE"/>
        </a:p>
      </dgm:t>
    </dgm:pt>
    <dgm:pt modelId="{0A0C31E8-4A87-4152-BC03-37947622868A}">
      <dgm:prSet phldrT="[Texto]"/>
      <dgm:spPr/>
      <dgm:t>
        <a:bodyPr/>
        <a:lstStyle/>
        <a:p>
          <a:r>
            <a:rPr lang="es-PE" dirty="0" smtClean="0"/>
            <a:t>División político-administrativo: distritos.</a:t>
          </a:r>
          <a:endParaRPr lang="es-PE" dirty="0"/>
        </a:p>
      </dgm:t>
    </dgm:pt>
    <dgm:pt modelId="{DD1EF881-9D53-4A4F-BB87-EAA909E5601C}" type="parTrans" cxnId="{6769BDB4-04CE-4564-B827-68E0F75C8813}">
      <dgm:prSet/>
      <dgm:spPr/>
      <dgm:t>
        <a:bodyPr/>
        <a:lstStyle/>
        <a:p>
          <a:endParaRPr lang="es-PE"/>
        </a:p>
      </dgm:t>
    </dgm:pt>
    <dgm:pt modelId="{6E4233BE-AA8D-4210-859E-B99CFCE2724F}" type="sibTrans" cxnId="{6769BDB4-04CE-4564-B827-68E0F75C8813}">
      <dgm:prSet/>
      <dgm:spPr/>
      <dgm:t>
        <a:bodyPr/>
        <a:lstStyle/>
        <a:p>
          <a:endParaRPr lang="es-PE"/>
        </a:p>
      </dgm:t>
    </dgm:pt>
    <dgm:pt modelId="{98AA6CF5-767D-4D6A-9E27-143931A28392}">
      <dgm:prSet phldrT="[Texto]" phldr="1"/>
      <dgm:spPr/>
      <dgm:t>
        <a:bodyPr/>
        <a:lstStyle/>
        <a:p>
          <a:endParaRPr lang="es-PE"/>
        </a:p>
      </dgm:t>
    </dgm:pt>
    <dgm:pt modelId="{018D9B1C-F0E9-4A09-AC8E-DF51958040F2}" type="parTrans" cxnId="{0740A351-C1DA-4BC2-BAE7-F8D01ACE9005}">
      <dgm:prSet/>
      <dgm:spPr/>
      <dgm:t>
        <a:bodyPr/>
        <a:lstStyle/>
        <a:p>
          <a:endParaRPr lang="es-PE"/>
        </a:p>
      </dgm:t>
    </dgm:pt>
    <dgm:pt modelId="{57B4182D-EFE9-4B29-929B-74D023FE4E27}" type="sibTrans" cxnId="{0740A351-C1DA-4BC2-BAE7-F8D01ACE9005}">
      <dgm:prSet/>
      <dgm:spPr/>
      <dgm:t>
        <a:bodyPr/>
        <a:lstStyle/>
        <a:p>
          <a:endParaRPr lang="es-PE"/>
        </a:p>
      </dgm:t>
    </dgm:pt>
    <dgm:pt modelId="{A4914D2A-D676-4172-946C-71DBFE2115DE}">
      <dgm:prSet phldrT="[Texto]"/>
      <dgm:spPr/>
      <dgm:t>
        <a:bodyPr/>
        <a:lstStyle/>
        <a:p>
          <a:r>
            <a:rPr lang="es-PE" dirty="0" smtClean="0"/>
            <a:t>Infraestructura de transportes existente y conectividad entre mercados.</a:t>
          </a:r>
          <a:endParaRPr lang="es-PE" dirty="0"/>
        </a:p>
      </dgm:t>
    </dgm:pt>
    <dgm:pt modelId="{EA4029E7-AB20-4CBB-9B15-6E688B2E36E3}" type="parTrans" cxnId="{D7528249-6CEA-46C0-8BC6-4CE00E8CD0A8}">
      <dgm:prSet/>
      <dgm:spPr/>
      <dgm:t>
        <a:bodyPr/>
        <a:lstStyle/>
        <a:p>
          <a:endParaRPr lang="es-PE"/>
        </a:p>
      </dgm:t>
    </dgm:pt>
    <dgm:pt modelId="{B620DC69-53FD-409B-BFAC-1106EFE1F874}" type="sibTrans" cxnId="{D7528249-6CEA-46C0-8BC6-4CE00E8CD0A8}">
      <dgm:prSet/>
      <dgm:spPr/>
      <dgm:t>
        <a:bodyPr/>
        <a:lstStyle/>
        <a:p>
          <a:endParaRPr lang="es-PE"/>
        </a:p>
      </dgm:t>
    </dgm:pt>
    <dgm:pt modelId="{AF7D5159-38E7-4FD4-B249-22622D6DF1EF}">
      <dgm:prSet phldrT="[Texto]" phldr="1"/>
      <dgm:spPr/>
      <dgm:t>
        <a:bodyPr/>
        <a:lstStyle/>
        <a:p>
          <a:endParaRPr lang="es-PE"/>
        </a:p>
      </dgm:t>
    </dgm:pt>
    <dgm:pt modelId="{0D5D095C-3FCD-4A8F-9180-C939BEDF9FB8}" type="parTrans" cxnId="{6CBD1199-8A1B-4565-A9CA-9EDEE4D81705}">
      <dgm:prSet/>
      <dgm:spPr/>
      <dgm:t>
        <a:bodyPr/>
        <a:lstStyle/>
        <a:p>
          <a:endParaRPr lang="es-PE"/>
        </a:p>
      </dgm:t>
    </dgm:pt>
    <dgm:pt modelId="{4613161B-99DB-4506-97C2-46F4AB53A65F}" type="sibTrans" cxnId="{6CBD1199-8A1B-4565-A9CA-9EDEE4D81705}">
      <dgm:prSet/>
      <dgm:spPr/>
      <dgm:t>
        <a:bodyPr/>
        <a:lstStyle/>
        <a:p>
          <a:endParaRPr lang="es-PE"/>
        </a:p>
      </dgm:t>
    </dgm:pt>
    <dgm:pt modelId="{CB6C3D14-ABCF-4B52-B28B-27FE5A18088F}">
      <dgm:prSet phldrT="[Texto]"/>
      <dgm:spPr/>
      <dgm:t>
        <a:bodyPr/>
        <a:lstStyle/>
        <a:p>
          <a:r>
            <a:rPr lang="es-PE" dirty="0" smtClean="0"/>
            <a:t>Actividad turística y/o comerciales.</a:t>
          </a:r>
          <a:endParaRPr lang="es-PE" dirty="0"/>
        </a:p>
      </dgm:t>
    </dgm:pt>
    <dgm:pt modelId="{C21E81B8-120B-4D11-BEBB-6518BE63F1C1}" type="parTrans" cxnId="{0CE1900F-5B3F-4988-9457-68510511865B}">
      <dgm:prSet/>
      <dgm:spPr/>
      <dgm:t>
        <a:bodyPr/>
        <a:lstStyle/>
        <a:p>
          <a:endParaRPr lang="es-PE"/>
        </a:p>
      </dgm:t>
    </dgm:pt>
    <dgm:pt modelId="{C2CC40BA-0623-42C3-BF5F-8A7F9EEFEE49}" type="sibTrans" cxnId="{0CE1900F-5B3F-4988-9457-68510511865B}">
      <dgm:prSet/>
      <dgm:spPr/>
      <dgm:t>
        <a:bodyPr/>
        <a:lstStyle/>
        <a:p>
          <a:endParaRPr lang="es-PE"/>
        </a:p>
      </dgm:t>
    </dgm:pt>
    <dgm:pt modelId="{10B7EBBF-0535-42E0-A576-C74F7D9AA979}" type="pres">
      <dgm:prSet presAssocID="{043FFD84-43F4-4CCD-AE86-419E236E64FE}" presName="linearFlow" presStyleCnt="0">
        <dgm:presLayoutVars>
          <dgm:dir/>
          <dgm:animLvl val="lvl"/>
          <dgm:resizeHandles val="exact"/>
        </dgm:presLayoutVars>
      </dgm:prSet>
      <dgm:spPr/>
      <dgm:t>
        <a:bodyPr/>
        <a:lstStyle/>
        <a:p>
          <a:endParaRPr lang="es-ES"/>
        </a:p>
      </dgm:t>
    </dgm:pt>
    <dgm:pt modelId="{72DAF961-323E-467F-B349-30F3BC5A20E2}" type="pres">
      <dgm:prSet presAssocID="{D64BC38B-DCF2-40DC-AF0D-4FEF05D90789}" presName="composite" presStyleCnt="0"/>
      <dgm:spPr/>
    </dgm:pt>
    <dgm:pt modelId="{FB8F26B9-A8B4-4392-9423-0247C0F1614B}" type="pres">
      <dgm:prSet presAssocID="{D64BC38B-DCF2-40DC-AF0D-4FEF05D90789}" presName="parentText" presStyleLbl="alignNode1" presStyleIdx="0" presStyleCnt="3">
        <dgm:presLayoutVars>
          <dgm:chMax val="1"/>
          <dgm:bulletEnabled val="1"/>
        </dgm:presLayoutVars>
      </dgm:prSet>
      <dgm:spPr/>
      <dgm:t>
        <a:bodyPr/>
        <a:lstStyle/>
        <a:p>
          <a:endParaRPr lang="es-ES"/>
        </a:p>
      </dgm:t>
    </dgm:pt>
    <dgm:pt modelId="{8C832A58-CE40-4ED5-9BD9-B6B42C954020}" type="pres">
      <dgm:prSet presAssocID="{D64BC38B-DCF2-40DC-AF0D-4FEF05D90789}" presName="descendantText" presStyleLbl="alignAcc1" presStyleIdx="0" presStyleCnt="3">
        <dgm:presLayoutVars>
          <dgm:bulletEnabled val="1"/>
        </dgm:presLayoutVars>
      </dgm:prSet>
      <dgm:spPr/>
      <dgm:t>
        <a:bodyPr/>
        <a:lstStyle/>
        <a:p>
          <a:endParaRPr lang="es-PE"/>
        </a:p>
      </dgm:t>
    </dgm:pt>
    <dgm:pt modelId="{3977775F-14A9-4802-A606-8C45E13C1CAD}" type="pres">
      <dgm:prSet presAssocID="{0A77E85C-0889-4CAE-9B5E-EBB383382D16}" presName="sp" presStyleCnt="0"/>
      <dgm:spPr/>
    </dgm:pt>
    <dgm:pt modelId="{653873A1-61A6-4EF4-AB7F-DBECBCEEA183}" type="pres">
      <dgm:prSet presAssocID="{98AA6CF5-767D-4D6A-9E27-143931A28392}" presName="composite" presStyleCnt="0"/>
      <dgm:spPr/>
    </dgm:pt>
    <dgm:pt modelId="{6B7DBB2B-72BA-490B-8716-9A6F54778217}" type="pres">
      <dgm:prSet presAssocID="{98AA6CF5-767D-4D6A-9E27-143931A28392}" presName="parentText" presStyleLbl="alignNode1" presStyleIdx="1" presStyleCnt="3">
        <dgm:presLayoutVars>
          <dgm:chMax val="1"/>
          <dgm:bulletEnabled val="1"/>
        </dgm:presLayoutVars>
      </dgm:prSet>
      <dgm:spPr/>
      <dgm:t>
        <a:bodyPr/>
        <a:lstStyle/>
        <a:p>
          <a:endParaRPr lang="es-ES"/>
        </a:p>
      </dgm:t>
    </dgm:pt>
    <dgm:pt modelId="{B68C2E63-04EE-4B3F-BA72-206DDD010796}" type="pres">
      <dgm:prSet presAssocID="{98AA6CF5-767D-4D6A-9E27-143931A28392}" presName="descendantText" presStyleLbl="alignAcc1" presStyleIdx="1" presStyleCnt="3">
        <dgm:presLayoutVars>
          <dgm:bulletEnabled val="1"/>
        </dgm:presLayoutVars>
      </dgm:prSet>
      <dgm:spPr/>
      <dgm:t>
        <a:bodyPr/>
        <a:lstStyle/>
        <a:p>
          <a:endParaRPr lang="es-PE"/>
        </a:p>
      </dgm:t>
    </dgm:pt>
    <dgm:pt modelId="{2A23B72D-F975-4E93-B9FD-BB667BDF6BFB}" type="pres">
      <dgm:prSet presAssocID="{57B4182D-EFE9-4B29-929B-74D023FE4E27}" presName="sp" presStyleCnt="0"/>
      <dgm:spPr/>
    </dgm:pt>
    <dgm:pt modelId="{AD152F2D-10E5-4910-BB4C-6973E4A892E2}" type="pres">
      <dgm:prSet presAssocID="{AF7D5159-38E7-4FD4-B249-22622D6DF1EF}" presName="composite" presStyleCnt="0"/>
      <dgm:spPr/>
    </dgm:pt>
    <dgm:pt modelId="{EC12969A-557C-41A7-9C4D-DB4A198DC2B7}" type="pres">
      <dgm:prSet presAssocID="{AF7D5159-38E7-4FD4-B249-22622D6DF1EF}" presName="parentText" presStyleLbl="alignNode1" presStyleIdx="2" presStyleCnt="3">
        <dgm:presLayoutVars>
          <dgm:chMax val="1"/>
          <dgm:bulletEnabled val="1"/>
        </dgm:presLayoutVars>
      </dgm:prSet>
      <dgm:spPr/>
      <dgm:t>
        <a:bodyPr/>
        <a:lstStyle/>
        <a:p>
          <a:endParaRPr lang="es-ES"/>
        </a:p>
      </dgm:t>
    </dgm:pt>
    <dgm:pt modelId="{4FC6BB0A-9A31-4ACD-9B10-E302E67600D2}" type="pres">
      <dgm:prSet presAssocID="{AF7D5159-38E7-4FD4-B249-22622D6DF1EF}" presName="descendantText" presStyleLbl="alignAcc1" presStyleIdx="2" presStyleCnt="3">
        <dgm:presLayoutVars>
          <dgm:bulletEnabled val="1"/>
        </dgm:presLayoutVars>
      </dgm:prSet>
      <dgm:spPr/>
      <dgm:t>
        <a:bodyPr/>
        <a:lstStyle/>
        <a:p>
          <a:endParaRPr lang="es-PE"/>
        </a:p>
      </dgm:t>
    </dgm:pt>
  </dgm:ptLst>
  <dgm:cxnLst>
    <dgm:cxn modelId="{97FCC277-915B-45AB-8E6F-84E7C9237771}" type="presOf" srcId="{AF7D5159-38E7-4FD4-B249-22622D6DF1EF}" destId="{EC12969A-557C-41A7-9C4D-DB4A198DC2B7}" srcOrd="0" destOrd="0" presId="urn:microsoft.com/office/officeart/2005/8/layout/chevron2"/>
    <dgm:cxn modelId="{D7528249-6CEA-46C0-8BC6-4CE00E8CD0A8}" srcId="{98AA6CF5-767D-4D6A-9E27-143931A28392}" destId="{A4914D2A-D676-4172-946C-71DBFE2115DE}" srcOrd="0" destOrd="0" parTransId="{EA4029E7-AB20-4CBB-9B15-6E688B2E36E3}" sibTransId="{B620DC69-53FD-409B-BFAC-1106EFE1F874}"/>
    <dgm:cxn modelId="{C082D2AA-9D9B-4CFB-B74B-A5E255733277}" srcId="{043FFD84-43F4-4CCD-AE86-419E236E64FE}" destId="{D64BC38B-DCF2-40DC-AF0D-4FEF05D90789}" srcOrd="0" destOrd="0" parTransId="{40E77C92-B3FA-441E-8DFF-2A919450419C}" sibTransId="{0A77E85C-0889-4CAE-9B5E-EBB383382D16}"/>
    <dgm:cxn modelId="{6769BDB4-04CE-4564-B827-68E0F75C8813}" srcId="{D64BC38B-DCF2-40DC-AF0D-4FEF05D90789}" destId="{0A0C31E8-4A87-4152-BC03-37947622868A}" srcOrd="0" destOrd="0" parTransId="{DD1EF881-9D53-4A4F-BB87-EAA909E5601C}" sibTransId="{6E4233BE-AA8D-4210-859E-B99CFCE2724F}"/>
    <dgm:cxn modelId="{F3E8178C-04D6-4ECF-AFE7-C6305449B356}" type="presOf" srcId="{CB6C3D14-ABCF-4B52-B28B-27FE5A18088F}" destId="{4FC6BB0A-9A31-4ACD-9B10-E302E67600D2}" srcOrd="0" destOrd="0" presId="urn:microsoft.com/office/officeart/2005/8/layout/chevron2"/>
    <dgm:cxn modelId="{11C7A4A4-E920-4FF4-9855-AB09EEF553CB}" type="presOf" srcId="{98AA6CF5-767D-4D6A-9E27-143931A28392}" destId="{6B7DBB2B-72BA-490B-8716-9A6F54778217}" srcOrd="0" destOrd="0" presId="urn:microsoft.com/office/officeart/2005/8/layout/chevron2"/>
    <dgm:cxn modelId="{0740A351-C1DA-4BC2-BAE7-F8D01ACE9005}" srcId="{043FFD84-43F4-4CCD-AE86-419E236E64FE}" destId="{98AA6CF5-767D-4D6A-9E27-143931A28392}" srcOrd="1" destOrd="0" parTransId="{018D9B1C-F0E9-4A09-AC8E-DF51958040F2}" sibTransId="{57B4182D-EFE9-4B29-929B-74D023FE4E27}"/>
    <dgm:cxn modelId="{6CBD1199-8A1B-4565-A9CA-9EDEE4D81705}" srcId="{043FFD84-43F4-4CCD-AE86-419E236E64FE}" destId="{AF7D5159-38E7-4FD4-B249-22622D6DF1EF}" srcOrd="2" destOrd="0" parTransId="{0D5D095C-3FCD-4A8F-9180-C939BEDF9FB8}" sibTransId="{4613161B-99DB-4506-97C2-46F4AB53A65F}"/>
    <dgm:cxn modelId="{80BD92E2-25C0-4687-9D34-7E18C5F78DD5}" type="presOf" srcId="{0A0C31E8-4A87-4152-BC03-37947622868A}" destId="{8C832A58-CE40-4ED5-9BD9-B6B42C954020}" srcOrd="0" destOrd="0" presId="urn:microsoft.com/office/officeart/2005/8/layout/chevron2"/>
    <dgm:cxn modelId="{464269FF-DB85-450A-8A3A-BD171C1C40E3}" type="presOf" srcId="{043FFD84-43F4-4CCD-AE86-419E236E64FE}" destId="{10B7EBBF-0535-42E0-A576-C74F7D9AA979}" srcOrd="0" destOrd="0" presId="urn:microsoft.com/office/officeart/2005/8/layout/chevron2"/>
    <dgm:cxn modelId="{49A4BBF3-3285-4856-A9C9-6CCCA5B226FD}" type="presOf" srcId="{D64BC38B-DCF2-40DC-AF0D-4FEF05D90789}" destId="{FB8F26B9-A8B4-4392-9423-0247C0F1614B}" srcOrd="0" destOrd="0" presId="urn:microsoft.com/office/officeart/2005/8/layout/chevron2"/>
    <dgm:cxn modelId="{5E250023-2574-4AE5-8AA0-A2B591566C81}" type="presOf" srcId="{A4914D2A-D676-4172-946C-71DBFE2115DE}" destId="{B68C2E63-04EE-4B3F-BA72-206DDD010796}" srcOrd="0" destOrd="0" presId="urn:microsoft.com/office/officeart/2005/8/layout/chevron2"/>
    <dgm:cxn modelId="{0CE1900F-5B3F-4988-9457-68510511865B}" srcId="{AF7D5159-38E7-4FD4-B249-22622D6DF1EF}" destId="{CB6C3D14-ABCF-4B52-B28B-27FE5A18088F}" srcOrd="0" destOrd="0" parTransId="{C21E81B8-120B-4D11-BEBB-6518BE63F1C1}" sibTransId="{C2CC40BA-0623-42C3-BF5F-8A7F9EEFEE49}"/>
    <dgm:cxn modelId="{EC9B38F9-08EF-4E37-B403-D90A7E9815D4}" type="presParOf" srcId="{10B7EBBF-0535-42E0-A576-C74F7D9AA979}" destId="{72DAF961-323E-467F-B349-30F3BC5A20E2}" srcOrd="0" destOrd="0" presId="urn:microsoft.com/office/officeart/2005/8/layout/chevron2"/>
    <dgm:cxn modelId="{4F13DD4B-C692-4C1F-9AA0-E14DD6C31097}" type="presParOf" srcId="{72DAF961-323E-467F-B349-30F3BC5A20E2}" destId="{FB8F26B9-A8B4-4392-9423-0247C0F1614B}" srcOrd="0" destOrd="0" presId="urn:microsoft.com/office/officeart/2005/8/layout/chevron2"/>
    <dgm:cxn modelId="{ADAA0743-6ED6-457D-BDCB-4AA0CEFC93DF}" type="presParOf" srcId="{72DAF961-323E-467F-B349-30F3BC5A20E2}" destId="{8C832A58-CE40-4ED5-9BD9-B6B42C954020}" srcOrd="1" destOrd="0" presId="urn:microsoft.com/office/officeart/2005/8/layout/chevron2"/>
    <dgm:cxn modelId="{FCA8DA28-E278-4FC0-9C53-B14B1105D10D}" type="presParOf" srcId="{10B7EBBF-0535-42E0-A576-C74F7D9AA979}" destId="{3977775F-14A9-4802-A606-8C45E13C1CAD}" srcOrd="1" destOrd="0" presId="urn:microsoft.com/office/officeart/2005/8/layout/chevron2"/>
    <dgm:cxn modelId="{70CF9020-E1BF-4139-AA09-3E12C78C1DEE}" type="presParOf" srcId="{10B7EBBF-0535-42E0-A576-C74F7D9AA979}" destId="{653873A1-61A6-4EF4-AB7F-DBECBCEEA183}" srcOrd="2" destOrd="0" presId="urn:microsoft.com/office/officeart/2005/8/layout/chevron2"/>
    <dgm:cxn modelId="{5280577E-6386-4EF6-8F72-E2F0B2334995}" type="presParOf" srcId="{653873A1-61A6-4EF4-AB7F-DBECBCEEA183}" destId="{6B7DBB2B-72BA-490B-8716-9A6F54778217}" srcOrd="0" destOrd="0" presId="urn:microsoft.com/office/officeart/2005/8/layout/chevron2"/>
    <dgm:cxn modelId="{E9E97172-FD6F-445B-8D65-6B2F861D5DF7}" type="presParOf" srcId="{653873A1-61A6-4EF4-AB7F-DBECBCEEA183}" destId="{B68C2E63-04EE-4B3F-BA72-206DDD010796}" srcOrd="1" destOrd="0" presId="urn:microsoft.com/office/officeart/2005/8/layout/chevron2"/>
    <dgm:cxn modelId="{949B8399-BBEF-4F03-BCF9-24D2011CC1B8}" type="presParOf" srcId="{10B7EBBF-0535-42E0-A576-C74F7D9AA979}" destId="{2A23B72D-F975-4E93-B9FD-BB667BDF6BFB}" srcOrd="3" destOrd="0" presId="urn:microsoft.com/office/officeart/2005/8/layout/chevron2"/>
    <dgm:cxn modelId="{EC5696DB-5BED-4868-BEA0-4A6BB986C869}" type="presParOf" srcId="{10B7EBBF-0535-42E0-A576-C74F7D9AA979}" destId="{AD152F2D-10E5-4910-BB4C-6973E4A892E2}" srcOrd="4" destOrd="0" presId="urn:microsoft.com/office/officeart/2005/8/layout/chevron2"/>
    <dgm:cxn modelId="{960BE6B8-3E20-4F77-A503-2CD105AFCAF1}" type="presParOf" srcId="{AD152F2D-10E5-4910-BB4C-6973E4A892E2}" destId="{EC12969A-557C-41A7-9C4D-DB4A198DC2B7}" srcOrd="0" destOrd="0" presId="urn:microsoft.com/office/officeart/2005/8/layout/chevron2"/>
    <dgm:cxn modelId="{E243666D-7B6F-414D-A316-D3802A2DA5C1}" type="presParOf" srcId="{AD152F2D-10E5-4910-BB4C-6973E4A892E2}" destId="{4FC6BB0A-9A31-4ACD-9B10-E302E67600D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A0D76-BFC2-448C-B55F-99DA88392DC6}">
      <dsp:nvSpPr>
        <dsp:cNvPr id="0" name=""/>
        <dsp:cNvSpPr/>
      </dsp:nvSpPr>
      <dsp:spPr>
        <a:xfrm rot="5400000">
          <a:off x="-217766" y="236212"/>
          <a:ext cx="1451779" cy="101624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s-PE" sz="2400" kern="1200"/>
        </a:p>
      </dsp:txBody>
      <dsp:txXfrm rot="-5400000">
        <a:off x="2" y="526568"/>
        <a:ext cx="1016245" cy="435534"/>
      </dsp:txXfrm>
    </dsp:sp>
    <dsp:sp modelId="{0002D54D-1BEB-43B2-80F7-EC337D4CEA3A}">
      <dsp:nvSpPr>
        <dsp:cNvPr id="0" name=""/>
        <dsp:cNvSpPr/>
      </dsp:nvSpPr>
      <dsp:spPr>
        <a:xfrm rot="5400000">
          <a:off x="4032971" y="-3016725"/>
          <a:ext cx="974834" cy="7008286"/>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s-PE" sz="3600" kern="1200" dirty="0" smtClean="0"/>
            <a:t>Ubicación geográfica de urbes.</a:t>
          </a:r>
          <a:endParaRPr lang="es-PE" sz="3600" kern="1200" dirty="0"/>
        </a:p>
      </dsp:txBody>
      <dsp:txXfrm rot="-5400000">
        <a:off x="1016246" y="47587"/>
        <a:ext cx="6960699" cy="879660"/>
      </dsp:txXfrm>
    </dsp:sp>
    <dsp:sp modelId="{BFDA8D4B-3FAB-41C8-9892-DE54BEDA6730}">
      <dsp:nvSpPr>
        <dsp:cNvPr id="0" name=""/>
        <dsp:cNvSpPr/>
      </dsp:nvSpPr>
      <dsp:spPr>
        <a:xfrm rot="5400000">
          <a:off x="-217766" y="1644026"/>
          <a:ext cx="1451779" cy="101624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s-PE" sz="2400" kern="1200"/>
        </a:p>
      </dsp:txBody>
      <dsp:txXfrm rot="-5400000">
        <a:off x="2" y="1934382"/>
        <a:ext cx="1016245" cy="435534"/>
      </dsp:txXfrm>
    </dsp:sp>
    <dsp:sp modelId="{AAC50179-DBC7-4A9C-A375-0D86172DD8B7}">
      <dsp:nvSpPr>
        <dsp:cNvPr id="0" name=""/>
        <dsp:cNvSpPr/>
      </dsp:nvSpPr>
      <dsp:spPr>
        <a:xfrm rot="5400000">
          <a:off x="3904907" y="-1606055"/>
          <a:ext cx="1230962" cy="7008286"/>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s-PE" sz="3200" kern="1200" dirty="0" smtClean="0"/>
            <a:t>Presencia de grupos vulnerables: comunidades campesinas, nativas y/o pueblos indígenas amazónicos.</a:t>
          </a:r>
          <a:endParaRPr lang="es-PE" sz="3200" kern="1200" dirty="0"/>
        </a:p>
      </dsp:txBody>
      <dsp:txXfrm rot="-5400000">
        <a:off x="1016246" y="1342697"/>
        <a:ext cx="6948195" cy="1110780"/>
      </dsp:txXfrm>
    </dsp:sp>
    <dsp:sp modelId="{0845E359-C0FB-4440-8A48-F373A547A659}">
      <dsp:nvSpPr>
        <dsp:cNvPr id="0" name=""/>
        <dsp:cNvSpPr/>
      </dsp:nvSpPr>
      <dsp:spPr>
        <a:xfrm rot="5400000">
          <a:off x="-217766" y="2908187"/>
          <a:ext cx="1451779" cy="101624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s-PE" sz="2400" kern="1200"/>
        </a:p>
      </dsp:txBody>
      <dsp:txXfrm rot="-5400000">
        <a:off x="2" y="3198543"/>
        <a:ext cx="1016245" cy="435534"/>
      </dsp:txXfrm>
    </dsp:sp>
    <dsp:sp modelId="{2E120E91-AC73-4302-B529-7D556BBF6FB0}">
      <dsp:nvSpPr>
        <dsp:cNvPr id="0" name=""/>
        <dsp:cNvSpPr/>
      </dsp:nvSpPr>
      <dsp:spPr>
        <a:xfrm rot="5400000">
          <a:off x="4048560" y="-341894"/>
          <a:ext cx="943656" cy="7008286"/>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s-PE" sz="3000" kern="1200" dirty="0" smtClean="0"/>
            <a:t>Presencia de grupos de interés (a nivel local, provincial y regional).</a:t>
          </a:r>
          <a:endParaRPr lang="es-PE" sz="3000" kern="1200" dirty="0"/>
        </a:p>
      </dsp:txBody>
      <dsp:txXfrm rot="-5400000">
        <a:off x="1016246" y="2736485"/>
        <a:ext cx="6962221" cy="8515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8F26B9-A8B4-4392-9423-0247C0F1614B}">
      <dsp:nvSpPr>
        <dsp:cNvPr id="0" name=""/>
        <dsp:cNvSpPr/>
      </dsp:nvSpPr>
      <dsp:spPr>
        <a:xfrm rot="5400000">
          <a:off x="-234666" y="235816"/>
          <a:ext cx="1564441" cy="1095109"/>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es-PE" sz="2600" kern="1200"/>
        </a:p>
      </dsp:txBody>
      <dsp:txXfrm rot="-5400000">
        <a:off x="1" y="548705"/>
        <a:ext cx="1095109" cy="469332"/>
      </dsp:txXfrm>
    </dsp:sp>
    <dsp:sp modelId="{8C832A58-CE40-4ED5-9BD9-B6B42C954020}">
      <dsp:nvSpPr>
        <dsp:cNvPr id="0" name=""/>
        <dsp:cNvSpPr/>
      </dsp:nvSpPr>
      <dsp:spPr>
        <a:xfrm rot="5400000">
          <a:off x="4039611" y="-2943351"/>
          <a:ext cx="1016887" cy="690589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s-PE" sz="2700" kern="1200" dirty="0" smtClean="0"/>
            <a:t>División político-administrativo: distritos.</a:t>
          </a:r>
          <a:endParaRPr lang="es-PE" sz="2700" kern="1200" dirty="0"/>
        </a:p>
      </dsp:txBody>
      <dsp:txXfrm rot="-5400000">
        <a:off x="1095110" y="50790"/>
        <a:ext cx="6856250" cy="917607"/>
      </dsp:txXfrm>
    </dsp:sp>
    <dsp:sp modelId="{6B7DBB2B-72BA-490B-8716-9A6F54778217}">
      <dsp:nvSpPr>
        <dsp:cNvPr id="0" name=""/>
        <dsp:cNvSpPr/>
      </dsp:nvSpPr>
      <dsp:spPr>
        <a:xfrm rot="5400000">
          <a:off x="-234666" y="1605655"/>
          <a:ext cx="1564441" cy="1095109"/>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es-PE" sz="2600" kern="1200"/>
        </a:p>
      </dsp:txBody>
      <dsp:txXfrm rot="-5400000">
        <a:off x="1" y="1918544"/>
        <a:ext cx="1095109" cy="469332"/>
      </dsp:txXfrm>
    </dsp:sp>
    <dsp:sp modelId="{B68C2E63-04EE-4B3F-BA72-206DDD010796}">
      <dsp:nvSpPr>
        <dsp:cNvPr id="0" name=""/>
        <dsp:cNvSpPr/>
      </dsp:nvSpPr>
      <dsp:spPr>
        <a:xfrm rot="5400000">
          <a:off x="4039611" y="-1573512"/>
          <a:ext cx="1016887" cy="690589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s-PE" sz="2700" kern="1200" dirty="0" smtClean="0"/>
            <a:t>Infraestructura de transportes existente y conectividad entre mercados.</a:t>
          </a:r>
          <a:endParaRPr lang="es-PE" sz="2700" kern="1200" dirty="0"/>
        </a:p>
      </dsp:txBody>
      <dsp:txXfrm rot="-5400000">
        <a:off x="1095110" y="1420629"/>
        <a:ext cx="6856250" cy="917607"/>
      </dsp:txXfrm>
    </dsp:sp>
    <dsp:sp modelId="{EC12969A-557C-41A7-9C4D-DB4A198DC2B7}">
      <dsp:nvSpPr>
        <dsp:cNvPr id="0" name=""/>
        <dsp:cNvSpPr/>
      </dsp:nvSpPr>
      <dsp:spPr>
        <a:xfrm rot="5400000">
          <a:off x="-234666" y="2975494"/>
          <a:ext cx="1564441" cy="1095109"/>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es-PE" sz="2600" kern="1200"/>
        </a:p>
      </dsp:txBody>
      <dsp:txXfrm rot="-5400000">
        <a:off x="1" y="3288383"/>
        <a:ext cx="1095109" cy="469332"/>
      </dsp:txXfrm>
    </dsp:sp>
    <dsp:sp modelId="{4FC6BB0A-9A31-4ACD-9B10-E302E67600D2}">
      <dsp:nvSpPr>
        <dsp:cNvPr id="0" name=""/>
        <dsp:cNvSpPr/>
      </dsp:nvSpPr>
      <dsp:spPr>
        <a:xfrm rot="5400000">
          <a:off x="4039611" y="-203673"/>
          <a:ext cx="1016887" cy="690589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s-PE" sz="2700" kern="1200" dirty="0" smtClean="0"/>
            <a:t>Actividad turística y/o comerciales.</a:t>
          </a:r>
          <a:endParaRPr lang="es-PE" sz="2700" kern="1200" dirty="0"/>
        </a:p>
      </dsp:txBody>
      <dsp:txXfrm rot="-5400000">
        <a:off x="1095110" y="2790468"/>
        <a:ext cx="6856250" cy="91760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4302231" cy="341064"/>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5623697" y="1"/>
            <a:ext cx="4302231" cy="341064"/>
          </a:xfrm>
          <a:prstGeom prst="rect">
            <a:avLst/>
          </a:prstGeom>
        </p:spPr>
        <p:txBody>
          <a:bodyPr vert="horz" lIns="91440" tIns="45720" rIns="91440" bIns="45720" rtlCol="0"/>
          <a:lstStyle>
            <a:lvl1pPr algn="r">
              <a:defRPr sz="1200"/>
            </a:lvl1pPr>
          </a:lstStyle>
          <a:p>
            <a:fld id="{17BDC843-7237-4FF2-BB1A-9F0447D32116}" type="datetimeFigureOut">
              <a:rPr lang="en-US" smtClean="0"/>
              <a:t>12/20/2018</a:t>
            </a:fld>
            <a:endParaRPr lang="en-US"/>
          </a:p>
        </p:txBody>
      </p:sp>
      <p:sp>
        <p:nvSpPr>
          <p:cNvPr id="4" name="Marcador de pie de página 3"/>
          <p:cNvSpPr>
            <a:spLocks noGrp="1"/>
          </p:cNvSpPr>
          <p:nvPr>
            <p:ph type="ftr" sz="quarter" idx="2"/>
          </p:nvPr>
        </p:nvSpPr>
        <p:spPr>
          <a:xfrm>
            <a:off x="0" y="6456612"/>
            <a:ext cx="4302231" cy="341063"/>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5623697" y="6456612"/>
            <a:ext cx="4302231" cy="341063"/>
          </a:xfrm>
          <a:prstGeom prst="rect">
            <a:avLst/>
          </a:prstGeom>
        </p:spPr>
        <p:txBody>
          <a:bodyPr vert="horz" lIns="91440" tIns="45720" rIns="91440" bIns="45720" rtlCol="0" anchor="b"/>
          <a:lstStyle>
            <a:lvl1pPr algn="r">
              <a:defRPr sz="1200"/>
            </a:lvl1pPr>
          </a:lstStyle>
          <a:p>
            <a:fld id="{38B7AB5D-4836-49A5-905A-21370564929F}" type="slidenum">
              <a:rPr lang="en-US" smtClean="0"/>
              <a:t>‹Nº›</a:t>
            </a:fld>
            <a:endParaRPr lang="en-US"/>
          </a:p>
        </p:txBody>
      </p:sp>
    </p:spTree>
    <p:extLst>
      <p:ext uri="{BB962C8B-B14F-4D97-AF65-F5344CB8AC3E}">
        <p14:creationId xmlns:p14="http://schemas.microsoft.com/office/powerpoint/2010/main" val="1361472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4302231" cy="341064"/>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5623697" y="1"/>
            <a:ext cx="4302231" cy="341064"/>
          </a:xfrm>
          <a:prstGeom prst="rect">
            <a:avLst/>
          </a:prstGeom>
        </p:spPr>
        <p:txBody>
          <a:bodyPr vert="horz" lIns="91440" tIns="45720" rIns="91440" bIns="45720" rtlCol="0"/>
          <a:lstStyle>
            <a:lvl1pPr algn="r">
              <a:defRPr sz="1200"/>
            </a:lvl1pPr>
          </a:lstStyle>
          <a:p>
            <a:fld id="{88E5F855-BE5A-40F9-B5D9-6A175A2179CB}" type="datetimeFigureOut">
              <a:rPr lang="es-PE" smtClean="0"/>
              <a:pPr/>
              <a:t>20/12/2018</a:t>
            </a:fld>
            <a:endParaRPr lang="es-PE"/>
          </a:p>
        </p:txBody>
      </p:sp>
      <p:sp>
        <p:nvSpPr>
          <p:cNvPr id="4" name="Marcador de imagen de diapositiva 3"/>
          <p:cNvSpPr>
            <a:spLocks noGrp="1" noRot="1" noChangeAspect="1"/>
          </p:cNvSpPr>
          <p:nvPr>
            <p:ph type="sldImg" idx="2"/>
          </p:nvPr>
        </p:nvSpPr>
        <p:spPr>
          <a:xfrm>
            <a:off x="3435350" y="849313"/>
            <a:ext cx="3057525" cy="2293937"/>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992823" y="3271381"/>
            <a:ext cx="7942580" cy="2676585"/>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Marcador de pie de página 5"/>
          <p:cNvSpPr>
            <a:spLocks noGrp="1"/>
          </p:cNvSpPr>
          <p:nvPr>
            <p:ph type="ftr" sz="quarter" idx="4"/>
          </p:nvPr>
        </p:nvSpPr>
        <p:spPr>
          <a:xfrm>
            <a:off x="0" y="6456612"/>
            <a:ext cx="4302231" cy="341063"/>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5623697" y="6456612"/>
            <a:ext cx="4302231" cy="341063"/>
          </a:xfrm>
          <a:prstGeom prst="rect">
            <a:avLst/>
          </a:prstGeom>
        </p:spPr>
        <p:txBody>
          <a:bodyPr vert="horz" lIns="91440" tIns="45720" rIns="91440" bIns="45720" rtlCol="0" anchor="b"/>
          <a:lstStyle>
            <a:lvl1pPr algn="r">
              <a:defRPr sz="1200"/>
            </a:lvl1pPr>
          </a:lstStyle>
          <a:p>
            <a:fld id="{3F65D460-A21A-4044-90B3-64752DD1A66F}" type="slidenum">
              <a:rPr lang="es-PE" smtClean="0"/>
              <a:pPr/>
              <a:t>‹Nº›</a:t>
            </a:fld>
            <a:endParaRPr lang="es-PE"/>
          </a:p>
        </p:txBody>
      </p:sp>
    </p:spTree>
    <p:extLst>
      <p:ext uri="{BB962C8B-B14F-4D97-AF65-F5344CB8AC3E}">
        <p14:creationId xmlns:p14="http://schemas.microsoft.com/office/powerpoint/2010/main" val="1350009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F0E856-2F21-4FA1-A19E-7BFEB1A216EA}" type="slidenum">
              <a:rPr lang="es-ES"/>
              <a:pPr/>
              <a:t>1</a:t>
            </a:fld>
            <a:endParaRPr lang="es-ES" dirty="0"/>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63118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208436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4273508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3346217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703045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2037494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436980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2024494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3235795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011783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376992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2485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4201218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8204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4149845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695362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CD10928-83BC-4E93-BE85-DDE861105C56}" type="datetimeFigureOut">
              <a:rPr lang="es-PE" smtClean="0"/>
              <a:pPr/>
              <a:t>20/12/2018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45998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D10928-83BC-4E93-BE85-DDE861105C56}" type="datetimeFigureOut">
              <a:rPr lang="es-PE" smtClean="0"/>
              <a:pPr/>
              <a:t>20/12/2018</a:t>
            </a:fld>
            <a:endParaRPr lang="es-PE"/>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PE"/>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7E4AD86-AAB1-4236-9245-BFFDB904F8C8}" type="slidenum">
              <a:rPr lang="es-PE" smtClean="0"/>
              <a:pPr/>
              <a:t>‹Nº›</a:t>
            </a:fld>
            <a:endParaRPr lang="es-PE"/>
          </a:p>
        </p:txBody>
      </p:sp>
    </p:spTree>
    <p:extLst>
      <p:ext uri="{BB962C8B-B14F-4D97-AF65-F5344CB8AC3E}">
        <p14:creationId xmlns:p14="http://schemas.microsoft.com/office/powerpoint/2010/main" val="409265098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a:xfrm>
            <a:off x="0" y="577646"/>
            <a:ext cx="9108504" cy="3480865"/>
          </a:xfrm>
        </p:spPr>
        <p:txBody>
          <a:bodyPr>
            <a:noAutofit/>
          </a:bodyPr>
          <a:lstStyle/>
          <a:p>
            <a:pPr algn="ctr">
              <a:lnSpc>
                <a:spcPct val="110000"/>
              </a:lnSpc>
            </a:pPr>
            <a:r>
              <a:rPr lang="es-PE" sz="36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rPr>
              <a:t>ESTUDIO </a:t>
            </a:r>
            <a:r>
              <a:rPr lang="es-PE" sz="3600" dirty="0" smtClean="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rPr>
              <a:t>A NIVEL PERFIL REFORZADO </a:t>
            </a:r>
            <a:r>
              <a:rPr lang="es-PE" sz="36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rPr>
              <a:t>DEL PROYECTO: </a:t>
            </a:r>
            <a:r>
              <a:rPr lang="es-PE" sz="3600" dirty="0" smtClean="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rPr>
              <a:t/>
            </a:r>
            <a:br>
              <a:rPr lang="es-PE" sz="3600" dirty="0" smtClean="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rPr>
            </a:br>
            <a:r>
              <a:rPr lang="es-PE" sz="3600" dirty="0" smtClean="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rPr>
              <a:t>“</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Carretera </a:t>
            </a:r>
            <a:r>
              <a:rPr lang="es-PE" sz="3600" b="1" dirty="0" err="1">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Huaycan</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 Cieneguilla – Santiago de Tuna -  San </a:t>
            </a:r>
            <a:r>
              <a:rPr lang="es-PE" sz="3600" b="1" dirty="0" err="1">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Andres</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de </a:t>
            </a:r>
            <a:r>
              <a:rPr lang="es-PE" sz="3600" b="1" dirty="0" err="1">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Tupicocha</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 San </a:t>
            </a:r>
            <a:r>
              <a:rPr lang="es-PE" sz="3600" b="1" dirty="0" err="1">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Damian</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a:t>
            </a:r>
            <a:r>
              <a:rPr lang="es-PE" sz="3600" b="1" dirty="0" err="1">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Yuracmayo</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a:t>
            </a:r>
            <a:r>
              <a:rPr lang="es-PE" sz="3600" b="1" dirty="0" err="1">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Yauli</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a:t>
            </a:r>
            <a:r>
              <a:rPr lang="es-PE" sz="3600" b="1" dirty="0" err="1">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Pachachaca</a:t>
            </a:r>
            <a:r>
              <a:rPr lang="es-PE" sz="36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–EMP PE – 22</a:t>
            </a:r>
            <a:r>
              <a:rPr lang="es-PE" sz="3600" dirty="0" smtClean="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rPr>
              <a:t>”</a:t>
            </a:r>
            <a:endParaRPr lang="es-ES" sz="36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ndParaRPr>
          </a:p>
        </p:txBody>
      </p:sp>
      <p:sp>
        <p:nvSpPr>
          <p:cNvPr id="2077" name="Rectangle 29"/>
          <p:cNvSpPr>
            <a:spLocks noRot="1" noChangeArrowheads="1"/>
          </p:cNvSpPr>
          <p:nvPr/>
        </p:nvSpPr>
        <p:spPr bwMode="auto">
          <a:xfrm>
            <a:off x="2214546" y="5661248"/>
            <a:ext cx="4392612" cy="360362"/>
          </a:xfrm>
          <a:prstGeom prst="rect">
            <a:avLst/>
          </a:prstGeom>
          <a:noFill/>
          <a:ln w="9525">
            <a:noFill/>
            <a:miter lim="800000"/>
            <a:headEnd/>
            <a:tailEnd/>
          </a:ln>
          <a:effectLst/>
        </p:spPr>
        <p:txBody>
          <a:bodyPr/>
          <a:lstStyle/>
          <a:p>
            <a:pPr algn="ctr">
              <a:lnSpc>
                <a:spcPct val="80000"/>
              </a:lnSpc>
              <a:spcBef>
                <a:spcPct val="20000"/>
              </a:spcBef>
              <a:buClr>
                <a:schemeClr val="hlink"/>
              </a:buClr>
              <a:buFont typeface="Wingdings" pitchFamily="2" charset="2"/>
              <a:buNone/>
            </a:pPr>
            <a:r>
              <a:rPr lang="es-ES" sz="2000" b="1" dirty="0">
                <a:solidFill>
                  <a:schemeClr val="accent2">
                    <a:lumMod val="60000"/>
                    <a:lumOff val="40000"/>
                  </a:schemeClr>
                </a:solidFill>
                <a:effectLst>
                  <a:outerShdw blurRad="38100" dist="38100" dir="2700000" algn="tl">
                    <a:srgbClr val="000000"/>
                  </a:outerShdw>
                </a:effectLst>
              </a:rPr>
              <a:t>ORGANISMOS RESPONSABLES:</a:t>
            </a:r>
          </a:p>
        </p:txBody>
      </p:sp>
      <p:sp>
        <p:nvSpPr>
          <p:cNvPr id="2088" name="Rectangle 40"/>
          <p:cNvSpPr>
            <a:spLocks noRot="1" noChangeArrowheads="1"/>
          </p:cNvSpPr>
          <p:nvPr/>
        </p:nvSpPr>
        <p:spPr bwMode="auto">
          <a:xfrm>
            <a:off x="971600" y="2924944"/>
            <a:ext cx="7429551" cy="642942"/>
          </a:xfrm>
          <a:prstGeom prst="rect">
            <a:avLst/>
          </a:prstGeom>
          <a:noFill/>
          <a:ln w="9525">
            <a:noFill/>
            <a:miter lim="800000"/>
            <a:headEnd/>
            <a:tailEnd/>
          </a:ln>
          <a:effectLst/>
        </p:spPr>
        <p:txBody>
          <a:bodyPr/>
          <a:lstStyle/>
          <a:p>
            <a:pPr algn="ctr">
              <a:lnSpc>
                <a:spcPct val="80000"/>
              </a:lnSpc>
              <a:spcBef>
                <a:spcPct val="20000"/>
              </a:spcBef>
              <a:buClr>
                <a:schemeClr val="hlink"/>
              </a:buClr>
              <a:buFont typeface="Wingdings" pitchFamily="2" charset="2"/>
              <a:buNone/>
            </a:pPr>
            <a:endParaRPr lang="es-ES" sz="3200" b="1" dirty="0">
              <a:solidFill>
                <a:schemeClr val="accent2">
                  <a:lumMod val="60000"/>
                  <a:lumOff val="40000"/>
                </a:schemeClr>
              </a:solidFill>
              <a:effectLst>
                <a:outerShdw blurRad="38100" dist="38100" dir="2700000" algn="tl">
                  <a:srgbClr val="000000"/>
                </a:outerShdw>
              </a:effectLst>
            </a:endParaRPr>
          </a:p>
        </p:txBody>
      </p:sp>
      <p:pic>
        <p:nvPicPr>
          <p:cNvPr id="1027" name="Imagen 2" descr="Descripción: logo_jnr_final"/>
          <p:cNvPicPr>
            <a:picLocks noChangeAspect="1" noChangeArrowheads="1"/>
          </p:cNvPicPr>
          <p:nvPr/>
        </p:nvPicPr>
        <p:blipFill>
          <a:blip r:embed="rId3" cstate="email">
            <a:extLst>
              <a:ext uri="{28A0092B-C50C-407E-A947-70E740481C1C}">
                <a14:useLocalDpi xmlns:a14="http://schemas.microsoft.com/office/drawing/2010/main"/>
              </a:ext>
            </a:extLst>
          </a:blip>
          <a:srcRect l="11890" t="20103" r="11298" b="18707"/>
          <a:stretch>
            <a:fillRect/>
          </a:stretch>
        </p:blipFill>
        <p:spPr bwMode="auto">
          <a:xfrm>
            <a:off x="2123728" y="6165304"/>
            <a:ext cx="864096" cy="48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4" cstate="print"/>
          <a:stretch>
            <a:fillRect/>
          </a:stretch>
        </p:blipFill>
        <p:spPr>
          <a:xfrm>
            <a:off x="5004048" y="6201573"/>
            <a:ext cx="1518036" cy="487722"/>
          </a:xfrm>
          <a:prstGeom prst="rect">
            <a:avLst/>
          </a:prstGeom>
        </p:spPr>
      </p:pic>
      <p:sp>
        <p:nvSpPr>
          <p:cNvPr id="10" name="Rectangle 2"/>
          <p:cNvSpPr txBox="1">
            <a:spLocks noRot="1" noChangeArrowheads="1"/>
          </p:cNvSpPr>
          <p:nvPr/>
        </p:nvSpPr>
        <p:spPr>
          <a:xfrm>
            <a:off x="400095" y="3141129"/>
            <a:ext cx="8572560" cy="719919"/>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lnSpc>
                <a:spcPct val="110000"/>
              </a:lnSpc>
            </a:pPr>
            <a:endParaRPr lang="es-ES" sz="32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ndParaRPr>
          </a:p>
        </p:txBody>
      </p:sp>
      <p:sp>
        <p:nvSpPr>
          <p:cNvPr id="3" name="Rectángulo 2"/>
          <p:cNvSpPr/>
          <p:nvPr/>
        </p:nvSpPr>
        <p:spPr>
          <a:xfrm>
            <a:off x="251520" y="4400851"/>
            <a:ext cx="7945701" cy="769441"/>
          </a:xfrm>
          <a:prstGeom prst="rect">
            <a:avLst/>
          </a:prstGeom>
        </p:spPr>
        <p:txBody>
          <a:bodyPr wrap="none">
            <a:spAutoFit/>
          </a:bodyPr>
          <a:lstStyle/>
          <a:p>
            <a:pPr algn="ctr"/>
            <a:r>
              <a:rPr lang="es-PE" sz="4400" b="1" dirty="0" smtClean="0"/>
              <a:t>TALLERES INFORMATIVOS</a:t>
            </a:r>
            <a:endParaRPr lang="es-PE" sz="4400" b="1" dirty="0"/>
          </a:p>
        </p:txBody>
      </p:sp>
    </p:spTree>
    <p:extLst>
      <p:ext uri="{BB962C8B-B14F-4D97-AF65-F5344CB8AC3E}">
        <p14:creationId xmlns:p14="http://schemas.microsoft.com/office/powerpoint/2010/main" val="15309617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77"/>
                                        </p:tgtEl>
                                        <p:attrNameLst>
                                          <p:attrName>style.visibility</p:attrName>
                                        </p:attrNameLst>
                                      </p:cBhvr>
                                      <p:to>
                                        <p:strVal val="visible"/>
                                      </p:to>
                                    </p:set>
                                    <p:animEffect transition="in" filter="randombar(horizontal)">
                                      <p:cBhvr>
                                        <p:cTn id="7" dur="500"/>
                                        <p:tgtEl>
                                          <p:spTgt spid="2077"/>
                                        </p:tgtEl>
                                      </p:cBhvr>
                                    </p:animEffect>
                                  </p:childTnLst>
                                </p:cTn>
                              </p:par>
                              <p:par>
                                <p:cTn id="8" presetID="14" presetClass="entr" presetSubtype="10" fill="hold" grpId="0" nodeType="withEffect" nodePh="1">
                                  <p:stCondLst>
                                    <p:cond delay="0"/>
                                  </p:stCondLst>
                                  <p:endCondLst>
                                    <p:cond evt="begin" delay="0">
                                      <p:tn val="8"/>
                                    </p:cond>
                                  </p:endCondLst>
                                  <p:childTnLst>
                                    <p:set>
                                      <p:cBhvr>
                                        <p:cTn id="9" dur="1" fill="hold">
                                          <p:stCondLst>
                                            <p:cond delay="0"/>
                                          </p:stCondLst>
                                        </p:cTn>
                                        <p:tgtEl>
                                          <p:spTgt spid="2088"/>
                                        </p:tgtEl>
                                        <p:attrNameLst>
                                          <p:attrName>style.visibility</p:attrName>
                                        </p:attrNameLst>
                                      </p:cBhvr>
                                      <p:to>
                                        <p:strVal val="visible"/>
                                      </p:to>
                                    </p:set>
                                    <p:animEffect transition="in" filter="randombar(horizontal)">
                                      <p:cBhvr>
                                        <p:cTn id="10" dur="500"/>
                                        <p:tgtEl>
                                          <p:spTgt spid="2088"/>
                                        </p:tgtEl>
                                      </p:cBhvr>
                                    </p:animEffect>
                                  </p:childTnLst>
                                </p:cTn>
                              </p:par>
                              <p:par>
                                <p:cTn id="11" presetID="12" presetClass="entr" presetSubtype="4" fill="hold" grpId="1" nodeType="withEffect" nodePh="1">
                                  <p:stCondLst>
                                    <p:cond delay="0"/>
                                  </p:stCondLst>
                                  <p:endCondLst>
                                    <p:cond evt="begin" delay="0">
                                      <p:tn val="11"/>
                                    </p:cond>
                                  </p:endCondLst>
                                  <p:childTnLst>
                                    <p:set>
                                      <p:cBhvr>
                                        <p:cTn id="12" dur="1" fill="hold">
                                          <p:stCondLst>
                                            <p:cond delay="0"/>
                                          </p:stCondLst>
                                        </p:cTn>
                                        <p:tgtEl>
                                          <p:spTgt spid="2088"/>
                                        </p:tgtEl>
                                        <p:attrNameLst>
                                          <p:attrName>style.visibility</p:attrName>
                                        </p:attrNameLst>
                                      </p:cBhvr>
                                      <p:to>
                                        <p:strVal val="visible"/>
                                      </p:to>
                                    </p:set>
                                    <p:animEffect transition="in" filter="slide(fromBottom)">
                                      <p:cBhvr>
                                        <p:cTn id="13" dur="500"/>
                                        <p:tgtEl>
                                          <p:spTgt spid="2088"/>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slide(fromBottom)">
                                      <p:cBhvr>
                                        <p:cTn id="16" dur="500"/>
                                        <p:tgtEl>
                                          <p:spTgt spid="2050"/>
                                        </p:tgtEl>
                                      </p:cBhvr>
                                    </p:animEffect>
                                  </p:childTnLst>
                                </p:cTn>
                              </p:par>
                              <p:par>
                                <p:cTn id="17" presetID="35" presetClass="entr" presetSubtype="0" fill="hold" grpId="1" nodeType="withEffect">
                                  <p:stCondLst>
                                    <p:cond delay="0"/>
                                  </p:stCondLst>
                                  <p:childTnLst>
                                    <p:set>
                                      <p:cBhvr>
                                        <p:cTn id="18" dur="1" fill="hold">
                                          <p:stCondLst>
                                            <p:cond delay="0"/>
                                          </p:stCondLst>
                                        </p:cTn>
                                        <p:tgtEl>
                                          <p:spTgt spid="2077"/>
                                        </p:tgtEl>
                                        <p:attrNameLst>
                                          <p:attrName>style.visibility</p:attrName>
                                        </p:attrNameLst>
                                      </p:cBhvr>
                                      <p:to>
                                        <p:strVal val="visible"/>
                                      </p:to>
                                    </p:set>
                                    <p:animEffect transition="in" filter="fade">
                                      <p:cBhvr>
                                        <p:cTn id="19" dur="2000"/>
                                        <p:tgtEl>
                                          <p:spTgt spid="2077"/>
                                        </p:tgtEl>
                                      </p:cBhvr>
                                    </p:animEffect>
                                    <p:anim calcmode="lin" valueType="num">
                                      <p:cBhvr>
                                        <p:cTn id="20" dur="2000" fill="hold"/>
                                        <p:tgtEl>
                                          <p:spTgt spid="2077"/>
                                        </p:tgtEl>
                                        <p:attrNameLst>
                                          <p:attrName>style.rotation</p:attrName>
                                        </p:attrNameLst>
                                      </p:cBhvr>
                                      <p:tavLst>
                                        <p:tav tm="0">
                                          <p:val>
                                            <p:fltVal val="720"/>
                                          </p:val>
                                        </p:tav>
                                        <p:tav tm="100000">
                                          <p:val>
                                            <p:fltVal val="0"/>
                                          </p:val>
                                        </p:tav>
                                      </p:tavLst>
                                    </p:anim>
                                    <p:anim calcmode="lin" valueType="num">
                                      <p:cBhvr>
                                        <p:cTn id="21" dur="2000" fill="hold"/>
                                        <p:tgtEl>
                                          <p:spTgt spid="2077"/>
                                        </p:tgtEl>
                                        <p:attrNameLst>
                                          <p:attrName>ppt_h</p:attrName>
                                        </p:attrNameLst>
                                      </p:cBhvr>
                                      <p:tavLst>
                                        <p:tav tm="0">
                                          <p:val>
                                            <p:fltVal val="0"/>
                                          </p:val>
                                        </p:tav>
                                        <p:tav tm="100000">
                                          <p:val>
                                            <p:strVal val="#ppt_h"/>
                                          </p:val>
                                        </p:tav>
                                      </p:tavLst>
                                    </p:anim>
                                    <p:anim calcmode="lin" valueType="num">
                                      <p:cBhvr>
                                        <p:cTn id="22" dur="2000" fill="hold"/>
                                        <p:tgtEl>
                                          <p:spTgt spid="2077"/>
                                        </p:tgtEl>
                                        <p:attrNameLst>
                                          <p:attrName>ppt_w</p:attrName>
                                        </p:attrNameLst>
                                      </p:cBhvr>
                                      <p:tavLst>
                                        <p:tav tm="0">
                                          <p:val>
                                            <p:fltVal val="0"/>
                                          </p:val>
                                        </p:tav>
                                        <p:tav tm="100000">
                                          <p:val>
                                            <p:strVal val="#ppt_w"/>
                                          </p:val>
                                        </p:tav>
                                      </p:tavLst>
                                    </p:anim>
                                  </p:childTnLst>
                                </p:cTn>
                              </p:par>
                              <p:par>
                                <p:cTn id="23" presetID="12" presetClass="entr" presetSubtype="4" fill="hold" grpId="0" nodeType="withEffect" nodePh="1">
                                  <p:stCondLst>
                                    <p:cond delay="0"/>
                                  </p:stCondLst>
                                  <p:endCondLst>
                                    <p:cond evt="begin" delay="0">
                                      <p:tn val="23"/>
                                    </p:cond>
                                  </p:endCondLst>
                                  <p:childTnLst>
                                    <p:set>
                                      <p:cBhvr>
                                        <p:cTn id="24" dur="1" fill="hold">
                                          <p:stCondLst>
                                            <p:cond delay="0"/>
                                          </p:stCondLst>
                                        </p:cTn>
                                        <p:tgtEl>
                                          <p:spTgt spid="10"/>
                                        </p:tgtEl>
                                        <p:attrNameLst>
                                          <p:attrName>style.visibility</p:attrName>
                                        </p:attrNameLst>
                                      </p:cBhvr>
                                      <p:to>
                                        <p:strVal val="visible"/>
                                      </p:to>
                                    </p:set>
                                    <p:animEffect transition="in" filter="slide(fromBottom)">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77" grpId="0"/>
      <p:bldP spid="2077" grpId="1"/>
      <p:bldP spid="2088" grpId="0"/>
      <p:bldP spid="2088" grpId="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7566" y="620688"/>
            <a:ext cx="7886700" cy="695885"/>
          </a:xfrm>
        </p:spPr>
        <p:txBody>
          <a:bodyPr>
            <a:normAutofit fontScale="90000"/>
          </a:bodyPr>
          <a:lstStyle/>
          <a:p>
            <a:pPr algn="ctr"/>
            <a:r>
              <a:rPr lang="es-PE" sz="2700" b="1" dirty="0"/>
              <a:t>ÁREA DE INFLUENCIA DIRECTA</a:t>
            </a:r>
            <a:br>
              <a:rPr lang="es-PE" sz="2700" b="1" dirty="0"/>
            </a:br>
            <a:r>
              <a:rPr lang="es-PE" sz="2700" b="1" dirty="0"/>
              <a:t>CRITERIO SOCIO ECONÓMICO</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290519627"/>
              </p:ext>
            </p:extLst>
          </p:nvPr>
        </p:nvGraphicFramePr>
        <p:xfrm>
          <a:off x="628650" y="1643903"/>
          <a:ext cx="8024532" cy="4145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cstate="print"/>
          <a:stretch>
            <a:fillRect/>
          </a:stretch>
        </p:blipFill>
        <p:spPr>
          <a:xfrm>
            <a:off x="8100392" y="293358"/>
            <a:ext cx="816935" cy="426757"/>
          </a:xfrm>
          <a:prstGeom prst="rect">
            <a:avLst/>
          </a:prstGeom>
        </p:spPr>
      </p:pic>
      <p:pic>
        <p:nvPicPr>
          <p:cNvPr id="5" name="Imagen 4"/>
          <p:cNvPicPr>
            <a:picLocks noChangeAspect="1"/>
          </p:cNvPicPr>
          <p:nvPr/>
        </p:nvPicPr>
        <p:blipFill>
          <a:blip r:embed="rId8" cstate="print"/>
          <a:stretch>
            <a:fillRect/>
          </a:stretch>
        </p:blipFill>
        <p:spPr>
          <a:xfrm>
            <a:off x="364505" y="265050"/>
            <a:ext cx="1518036" cy="487722"/>
          </a:xfrm>
          <a:prstGeom prst="rect">
            <a:avLst/>
          </a:prstGeom>
        </p:spPr>
      </p:pic>
    </p:spTree>
    <p:extLst>
      <p:ext uri="{BB962C8B-B14F-4D97-AF65-F5344CB8AC3E}">
        <p14:creationId xmlns:p14="http://schemas.microsoft.com/office/powerpoint/2010/main" val="3106824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nvPr>
        </p:nvGraphicFramePr>
        <p:xfrm>
          <a:off x="1912844" y="1755370"/>
          <a:ext cx="5597213" cy="3898655"/>
        </p:xfrm>
        <a:graphic>
          <a:graphicData uri="http://schemas.openxmlformats.org/drawingml/2006/table">
            <a:tbl>
              <a:tblPr firstRow="1" firstCol="1" bandRow="1">
                <a:tableStyleId>{5C22544A-7EE6-4342-B048-85BDC9FD1C3A}</a:tableStyleId>
              </a:tblPr>
              <a:tblGrid>
                <a:gridCol w="3065804">
                  <a:extLst>
                    <a:ext uri="{9D8B030D-6E8A-4147-A177-3AD203B41FA5}">
                      <a16:colId xmlns:a16="http://schemas.microsoft.com/office/drawing/2014/main" val="20000"/>
                    </a:ext>
                  </a:extLst>
                </a:gridCol>
                <a:gridCol w="2531409">
                  <a:extLst>
                    <a:ext uri="{9D8B030D-6E8A-4147-A177-3AD203B41FA5}">
                      <a16:colId xmlns:a16="http://schemas.microsoft.com/office/drawing/2014/main" val="20001"/>
                    </a:ext>
                  </a:extLst>
                </a:gridCol>
              </a:tblGrid>
              <a:tr h="946404">
                <a:tc>
                  <a:txBody>
                    <a:bodyPr/>
                    <a:lstStyle/>
                    <a:p>
                      <a:pPr algn="ctr">
                        <a:lnSpc>
                          <a:spcPct val="115000"/>
                        </a:lnSpc>
                        <a:spcAft>
                          <a:spcPts val="0"/>
                        </a:spcAft>
                      </a:pPr>
                      <a:r>
                        <a:rPr lang="es-PE" sz="1800" dirty="0">
                          <a:effectLst/>
                        </a:rPr>
                        <a:t>DISTRITOS</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1800" dirty="0" smtClean="0">
                          <a:effectLst/>
                        </a:rPr>
                        <a:t>POBLACIÓN</a:t>
                      </a:r>
                      <a:r>
                        <a:rPr lang="es-PE" sz="1800" baseline="0" dirty="0" smtClean="0">
                          <a:effectLst/>
                        </a:rPr>
                        <a:t> CENSO 2017</a:t>
                      </a:r>
                      <a:endParaRPr lang="es-PE" sz="1800" dirty="0">
                        <a:effectLst/>
                      </a:endParaRPr>
                    </a:p>
                    <a:p>
                      <a:pPr algn="ctr">
                        <a:lnSpc>
                          <a:spcPct val="115000"/>
                        </a:lnSpc>
                        <a:spcAft>
                          <a:spcPts val="0"/>
                        </a:spcAft>
                      </a:pPr>
                      <a:r>
                        <a:rPr lang="es-PE" sz="1800" dirty="0">
                          <a:effectLst/>
                        </a:rPr>
                        <a:t>(habitantes)</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315468">
                <a:tc>
                  <a:txBody>
                    <a:bodyPr/>
                    <a:lstStyle/>
                    <a:p>
                      <a:pPr algn="l">
                        <a:lnSpc>
                          <a:spcPct val="115000"/>
                        </a:lnSpc>
                        <a:spcAft>
                          <a:spcPts val="0"/>
                        </a:spcAft>
                      </a:pPr>
                      <a:r>
                        <a:rPr lang="es-PE" sz="1800" dirty="0">
                          <a:effectLst/>
                        </a:rPr>
                        <a:t>Lurigancho Chosica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r">
                        <a:lnSpc>
                          <a:spcPct val="115000"/>
                        </a:lnSpc>
                        <a:spcAft>
                          <a:spcPts val="0"/>
                        </a:spcAft>
                      </a:pPr>
                      <a:r>
                        <a:rPr lang="es-PE" sz="1800">
                          <a:effectLst/>
                        </a:rPr>
                        <a:t>240,814</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1"/>
                  </a:ext>
                </a:extLst>
              </a:tr>
              <a:tr h="315468">
                <a:tc>
                  <a:txBody>
                    <a:bodyPr/>
                    <a:lstStyle/>
                    <a:p>
                      <a:pPr algn="l">
                        <a:lnSpc>
                          <a:spcPct val="115000"/>
                        </a:lnSpc>
                        <a:spcAft>
                          <a:spcPts val="0"/>
                        </a:spcAft>
                      </a:pPr>
                      <a:r>
                        <a:rPr lang="es-PE" sz="1800" dirty="0">
                          <a:effectLst/>
                        </a:rPr>
                        <a:t>Chaclacayo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r">
                        <a:lnSpc>
                          <a:spcPct val="115000"/>
                        </a:lnSpc>
                        <a:spcAft>
                          <a:spcPts val="0"/>
                        </a:spcAft>
                      </a:pPr>
                      <a:r>
                        <a:rPr lang="es-PE" sz="1800">
                          <a:effectLst/>
                        </a:rPr>
                        <a:t>42,912</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2"/>
                  </a:ext>
                </a:extLst>
              </a:tr>
              <a:tr h="315468">
                <a:tc>
                  <a:txBody>
                    <a:bodyPr/>
                    <a:lstStyle/>
                    <a:p>
                      <a:pPr algn="l">
                        <a:lnSpc>
                          <a:spcPct val="115000"/>
                        </a:lnSpc>
                        <a:spcAft>
                          <a:spcPts val="0"/>
                        </a:spcAft>
                      </a:pPr>
                      <a:r>
                        <a:rPr lang="es-PE" sz="1800" dirty="0">
                          <a:effectLst/>
                        </a:rPr>
                        <a:t>Antioquía </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a:effectLst/>
                        </a:rPr>
                        <a:t>1,225</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3"/>
                  </a:ext>
                </a:extLst>
              </a:tr>
              <a:tr h="315468">
                <a:tc>
                  <a:txBody>
                    <a:bodyPr/>
                    <a:lstStyle/>
                    <a:p>
                      <a:pPr algn="l">
                        <a:lnSpc>
                          <a:spcPct val="115000"/>
                        </a:lnSpc>
                        <a:spcAft>
                          <a:spcPts val="0"/>
                        </a:spcAft>
                      </a:pPr>
                      <a:r>
                        <a:rPr lang="es-PE" sz="1800" dirty="0">
                          <a:effectLst/>
                        </a:rPr>
                        <a:t>Lahuaytambo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a:effectLst/>
                        </a:rPr>
                        <a:t>616</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4"/>
                  </a:ext>
                </a:extLst>
              </a:tr>
              <a:tr h="315468">
                <a:tc>
                  <a:txBody>
                    <a:bodyPr/>
                    <a:lstStyle/>
                    <a:p>
                      <a:pPr algn="l">
                        <a:lnSpc>
                          <a:spcPct val="115000"/>
                        </a:lnSpc>
                        <a:spcAft>
                          <a:spcPts val="0"/>
                        </a:spcAft>
                      </a:pPr>
                      <a:r>
                        <a:rPr lang="es-PE" sz="1800" dirty="0">
                          <a:effectLst/>
                        </a:rPr>
                        <a:t>San Damián</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1,220</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5"/>
                  </a:ext>
                </a:extLst>
              </a:tr>
              <a:tr h="428507">
                <a:tc>
                  <a:txBody>
                    <a:bodyPr/>
                    <a:lstStyle/>
                    <a:p>
                      <a:pPr algn="l">
                        <a:lnSpc>
                          <a:spcPct val="115000"/>
                        </a:lnSpc>
                        <a:spcAft>
                          <a:spcPts val="0"/>
                        </a:spcAft>
                      </a:pPr>
                      <a:r>
                        <a:rPr lang="es-PE" sz="1800" dirty="0">
                          <a:effectLst/>
                        </a:rPr>
                        <a:t>San Mateo de Huanchor</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4,245</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6"/>
                  </a:ext>
                </a:extLst>
              </a:tr>
              <a:tr h="315468">
                <a:tc>
                  <a:txBody>
                    <a:bodyPr/>
                    <a:lstStyle/>
                    <a:p>
                      <a:pPr algn="l">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5,341</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7"/>
                  </a:ext>
                </a:extLst>
              </a:tr>
              <a:tr h="315468">
                <a:tc>
                  <a:txBody>
                    <a:bodyPr/>
                    <a:lstStyle/>
                    <a:p>
                      <a:pPr algn="l">
                        <a:lnSpc>
                          <a:spcPct val="115000"/>
                        </a:lnSpc>
                        <a:spcAft>
                          <a:spcPts val="0"/>
                        </a:spcAft>
                      </a:pPr>
                      <a:r>
                        <a:rPr lang="es-PE" sz="1800" dirty="0">
                          <a:effectLst/>
                        </a:rPr>
                        <a:t>Santa Rosa de Sacco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8,977</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8"/>
                  </a:ext>
                </a:extLst>
              </a:tr>
              <a:tr h="315468">
                <a:tc>
                  <a:txBody>
                    <a:bodyPr/>
                    <a:lstStyle/>
                    <a:p>
                      <a:pPr algn="l">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14,021</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9"/>
                  </a:ext>
                </a:extLst>
              </a:tr>
            </a:tbl>
          </a:graphicData>
        </a:graphic>
      </p:graphicFrame>
      <p:sp>
        <p:nvSpPr>
          <p:cNvPr id="6" name="Rectángulo 5"/>
          <p:cNvSpPr/>
          <p:nvPr/>
        </p:nvSpPr>
        <p:spPr>
          <a:xfrm>
            <a:off x="1835696" y="5621641"/>
            <a:ext cx="6357098" cy="331245"/>
          </a:xfrm>
          <a:prstGeom prst="rect">
            <a:avLst/>
          </a:prstGeom>
        </p:spPr>
        <p:txBody>
          <a:bodyPr wrap="square">
            <a:spAutoFit/>
          </a:bodyPr>
          <a:lstStyle/>
          <a:p>
            <a:pPr>
              <a:lnSpc>
                <a:spcPct val="115000"/>
              </a:lnSpc>
            </a:pPr>
            <a:r>
              <a:rPr lang="es-ES" sz="1350" dirty="0">
                <a:latin typeface="Arial Narrow" panose="020B0606020202030204" pitchFamily="34" charset="0"/>
                <a:ea typeface="Calibri" panose="020F0502020204030204" pitchFamily="34" charset="0"/>
                <a:cs typeface="Arial" panose="020B0604020202020204" pitchFamily="34" charset="0"/>
              </a:rPr>
              <a:t>Fuente: Censos Nacionales de Población, VII Vivienda y III Comunidades Campesinas, 2017.</a:t>
            </a:r>
            <a:endParaRPr lang="es-PE" sz="1350" dirty="0">
              <a:latin typeface="Arial Narrow" panose="020B0606020202030204" pitchFamily="34" charset="0"/>
              <a:ea typeface="Calibri" panose="020F0502020204030204" pitchFamily="34" charset="0"/>
              <a:cs typeface="Arial" panose="020B0604020202020204" pitchFamily="34" charset="0"/>
            </a:endParaRPr>
          </a:p>
        </p:txBody>
      </p:sp>
      <p:sp>
        <p:nvSpPr>
          <p:cNvPr id="7" name="Rectángulo 6"/>
          <p:cNvSpPr/>
          <p:nvPr/>
        </p:nvSpPr>
        <p:spPr>
          <a:xfrm>
            <a:off x="1512645" y="1169080"/>
            <a:ext cx="6357098" cy="517065"/>
          </a:xfrm>
          <a:prstGeom prst="rect">
            <a:avLst/>
          </a:prstGeom>
        </p:spPr>
        <p:txBody>
          <a:bodyPr wrap="square">
            <a:spAutoFit/>
          </a:bodyPr>
          <a:lstStyle/>
          <a:p>
            <a:pPr algn="ctr">
              <a:lnSpc>
                <a:spcPct val="115000"/>
              </a:lnSpc>
            </a:pPr>
            <a:r>
              <a:rPr lang="es-ES" sz="2400" b="1" dirty="0">
                <a:ea typeface="Calibri" panose="020F0502020204030204" pitchFamily="34" charset="0"/>
                <a:cs typeface="Arial" panose="020B0604020202020204" pitchFamily="34" charset="0"/>
              </a:rPr>
              <a:t>ÁREA DE INFLUENCIA DIRECTA</a:t>
            </a:r>
            <a:endParaRPr lang="es-PE" sz="2400" b="1" dirty="0">
              <a:ea typeface="Calibri" panose="020F0502020204030204" pitchFamily="34" charset="0"/>
              <a:cs typeface="Arial" panose="020B0604020202020204" pitchFamily="34" charset="0"/>
            </a:endParaRPr>
          </a:p>
        </p:txBody>
      </p:sp>
      <p:pic>
        <p:nvPicPr>
          <p:cNvPr id="2" name="Imagen 1"/>
          <p:cNvPicPr>
            <a:picLocks noChangeAspect="1"/>
          </p:cNvPicPr>
          <p:nvPr/>
        </p:nvPicPr>
        <p:blipFill>
          <a:blip r:embed="rId2" cstate="print"/>
          <a:stretch>
            <a:fillRect/>
          </a:stretch>
        </p:blipFill>
        <p:spPr>
          <a:xfrm>
            <a:off x="8100392" y="260648"/>
            <a:ext cx="816935" cy="426757"/>
          </a:xfrm>
          <a:prstGeom prst="rect">
            <a:avLst/>
          </a:prstGeom>
        </p:spPr>
      </p:pic>
      <p:pic>
        <p:nvPicPr>
          <p:cNvPr id="3" name="Imagen 2"/>
          <p:cNvPicPr>
            <a:picLocks noChangeAspect="1"/>
          </p:cNvPicPr>
          <p:nvPr/>
        </p:nvPicPr>
        <p:blipFill>
          <a:blip r:embed="rId3" cstate="print"/>
          <a:stretch>
            <a:fillRect/>
          </a:stretch>
        </p:blipFill>
        <p:spPr>
          <a:xfrm>
            <a:off x="394808" y="199683"/>
            <a:ext cx="1518036" cy="487722"/>
          </a:xfrm>
          <a:prstGeom prst="rect">
            <a:avLst/>
          </a:prstGeom>
        </p:spPr>
      </p:pic>
    </p:spTree>
    <p:extLst>
      <p:ext uri="{BB962C8B-B14F-4D97-AF65-F5344CB8AC3E}">
        <p14:creationId xmlns:p14="http://schemas.microsoft.com/office/powerpoint/2010/main" val="3166084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672376" y="10021589"/>
          <a:ext cx="7968704" cy="3154680"/>
        </p:xfrm>
        <a:graphic>
          <a:graphicData uri="http://schemas.openxmlformats.org/drawingml/2006/table">
            <a:tbl>
              <a:tblPr firstRow="1" firstCol="1" bandRow="1">
                <a:tableStyleId>{5C22544A-7EE6-4342-B048-85BDC9FD1C3A}</a:tableStyleId>
              </a:tblPr>
              <a:tblGrid>
                <a:gridCol w="1759102">
                  <a:extLst>
                    <a:ext uri="{9D8B030D-6E8A-4147-A177-3AD203B41FA5}">
                      <a16:colId xmlns:a16="http://schemas.microsoft.com/office/drawing/2014/main" val="20000"/>
                    </a:ext>
                  </a:extLst>
                </a:gridCol>
                <a:gridCol w="6209602">
                  <a:extLst>
                    <a:ext uri="{9D8B030D-6E8A-4147-A177-3AD203B41FA5}">
                      <a16:colId xmlns:a16="http://schemas.microsoft.com/office/drawing/2014/main" val="20001"/>
                    </a:ext>
                  </a:extLst>
                </a:gridCol>
              </a:tblGrid>
              <a:tr h="315468">
                <a:tc>
                  <a:txBody>
                    <a:bodyPr/>
                    <a:lstStyle/>
                    <a:p>
                      <a:pPr marR="215900" algn="ctr">
                        <a:lnSpc>
                          <a:spcPct val="115000"/>
                        </a:lnSpc>
                        <a:spcAft>
                          <a:spcPts val="0"/>
                        </a:spcAft>
                      </a:pPr>
                      <a:r>
                        <a:rPr lang="es-PE" sz="1800" dirty="0">
                          <a:effectLst/>
                        </a:rPr>
                        <a:t>LOCALIDAD</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ctr">
                        <a:lnSpc>
                          <a:spcPct val="115000"/>
                        </a:lnSpc>
                        <a:spcAft>
                          <a:spcPts val="0"/>
                        </a:spcAft>
                      </a:pPr>
                      <a:r>
                        <a:rPr lang="es-PE" sz="1800" dirty="0">
                          <a:effectLst/>
                        </a:rPr>
                        <a:t>NOMBRE DE ORGANIZACIÓN</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Pachachaca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1"/>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Pomacocha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2"/>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a:effectLst/>
                        </a:rPr>
                        <a:t>Comunidad Campesina Yauli</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3"/>
                  </a:ext>
                </a:extLst>
              </a:tr>
              <a:tr h="630936">
                <a:tc>
                  <a:txBody>
                    <a:bodyPr/>
                    <a:lstStyle/>
                    <a:p>
                      <a:pPr marR="215900" algn="just">
                        <a:lnSpc>
                          <a:spcPct val="115000"/>
                        </a:lnSpc>
                        <a:spcAft>
                          <a:spcPts val="0"/>
                        </a:spcAft>
                      </a:pPr>
                      <a:r>
                        <a:rPr lang="es-PE" sz="1800" dirty="0">
                          <a:effectLst/>
                        </a:rPr>
                        <a:t>Santa Rosa de Sacco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Rosa de Saco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4"/>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a:t>
                      </a:r>
                      <a:r>
                        <a:rPr lang="es-PE" sz="1800" dirty="0" err="1">
                          <a:effectLst/>
                        </a:rPr>
                        <a:t>Huaynacancha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5"/>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Huari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6"/>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a:effectLst/>
                        </a:rPr>
                        <a:t>Comunidad Campesina La Oroya Antigua</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7"/>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Cruz de </a:t>
                      </a:r>
                      <a:r>
                        <a:rPr lang="es-PE" sz="1800" dirty="0" err="1">
                          <a:effectLst/>
                        </a:rPr>
                        <a:t>Tincocancha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8"/>
                  </a:ext>
                </a:extLst>
              </a:tr>
            </a:tbl>
          </a:graphicData>
        </a:graphic>
      </p:graphicFrame>
      <p:graphicFrame>
        <p:nvGraphicFramePr>
          <p:cNvPr id="7" name="Tabla 6"/>
          <p:cNvGraphicFramePr>
            <a:graphicFrameLocks noGrp="1"/>
          </p:cNvGraphicFramePr>
          <p:nvPr>
            <p:extLst/>
          </p:nvPr>
        </p:nvGraphicFramePr>
        <p:xfrm>
          <a:off x="568054" y="1932555"/>
          <a:ext cx="7968704" cy="2839212"/>
        </p:xfrm>
        <a:graphic>
          <a:graphicData uri="http://schemas.openxmlformats.org/drawingml/2006/table">
            <a:tbl>
              <a:tblPr firstRow="1" firstCol="1" bandRow="1">
                <a:tableStyleId>{5C22544A-7EE6-4342-B048-85BDC9FD1C3A}</a:tableStyleId>
              </a:tblPr>
              <a:tblGrid>
                <a:gridCol w="1759102">
                  <a:extLst>
                    <a:ext uri="{9D8B030D-6E8A-4147-A177-3AD203B41FA5}">
                      <a16:colId xmlns:a16="http://schemas.microsoft.com/office/drawing/2014/main" val="20000"/>
                    </a:ext>
                  </a:extLst>
                </a:gridCol>
                <a:gridCol w="6209602">
                  <a:extLst>
                    <a:ext uri="{9D8B030D-6E8A-4147-A177-3AD203B41FA5}">
                      <a16:colId xmlns:a16="http://schemas.microsoft.com/office/drawing/2014/main" val="20001"/>
                    </a:ext>
                  </a:extLst>
                </a:gridCol>
              </a:tblGrid>
              <a:tr h="315468">
                <a:tc>
                  <a:txBody>
                    <a:bodyPr/>
                    <a:lstStyle/>
                    <a:p>
                      <a:pPr marR="215900" algn="just">
                        <a:lnSpc>
                          <a:spcPct val="115000"/>
                        </a:lnSpc>
                        <a:spcAft>
                          <a:spcPts val="0"/>
                        </a:spcAft>
                      </a:pPr>
                      <a:r>
                        <a:rPr lang="es-PE" sz="1800" dirty="0">
                          <a:effectLst/>
                        </a:rPr>
                        <a:t>Antioquía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Espíritu Santo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r h="315468">
                <a:tc>
                  <a:txBody>
                    <a:bodyPr/>
                    <a:lstStyle/>
                    <a:p>
                      <a:pPr marR="215900" algn="just">
                        <a:lnSpc>
                          <a:spcPct val="115000"/>
                        </a:lnSpc>
                        <a:spcAft>
                          <a:spcPts val="0"/>
                        </a:spcAft>
                      </a:pPr>
                      <a:r>
                        <a:rPr lang="es-PE" sz="1800" dirty="0">
                          <a:effectLst/>
                        </a:rPr>
                        <a:t>Antioquía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Rosa de </a:t>
                      </a:r>
                      <a:r>
                        <a:rPr lang="es-PE" sz="1800" dirty="0" err="1">
                          <a:effectLst/>
                        </a:rPr>
                        <a:t>Chontay</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1"/>
                  </a:ext>
                </a:extLst>
              </a:tr>
              <a:tr h="315468">
                <a:tc>
                  <a:txBody>
                    <a:bodyPr/>
                    <a:lstStyle/>
                    <a:p>
                      <a:pPr marR="215900" algn="just">
                        <a:lnSpc>
                          <a:spcPct val="115000"/>
                        </a:lnSpc>
                        <a:spcAft>
                          <a:spcPts val="0"/>
                        </a:spcAft>
                      </a:pPr>
                      <a:r>
                        <a:rPr lang="es-PE" sz="1800" dirty="0">
                          <a:effectLst/>
                        </a:rPr>
                        <a:t>Antioquía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Villa Pampilla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2"/>
                  </a:ext>
                </a:extLst>
              </a:tr>
              <a:tr h="315468">
                <a:tc>
                  <a:txBody>
                    <a:bodyPr/>
                    <a:lstStyle/>
                    <a:p>
                      <a:pPr marR="215900" algn="just">
                        <a:lnSpc>
                          <a:spcPct val="115000"/>
                        </a:lnSpc>
                        <a:spcAft>
                          <a:spcPts val="0"/>
                        </a:spcAft>
                      </a:pPr>
                      <a:r>
                        <a:rPr lang="es-PE" sz="1800" dirty="0">
                          <a:effectLst/>
                        </a:rPr>
                        <a:t>Lahuaytambo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a:t>
                      </a:r>
                      <a:r>
                        <a:rPr lang="es-PE" sz="1800" dirty="0" err="1">
                          <a:effectLst/>
                        </a:rPr>
                        <a:t>Llambilla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3"/>
                  </a:ext>
                </a:extLst>
              </a:tr>
              <a:tr h="315468">
                <a:tc>
                  <a:txBody>
                    <a:bodyPr/>
                    <a:lstStyle/>
                    <a:p>
                      <a:pPr marR="215900" algn="just">
                        <a:lnSpc>
                          <a:spcPct val="115000"/>
                        </a:lnSpc>
                        <a:spcAft>
                          <a:spcPts val="0"/>
                        </a:spcAft>
                      </a:pPr>
                      <a:r>
                        <a:rPr lang="es-PE" sz="1800">
                          <a:effectLst/>
                        </a:rPr>
                        <a:t>Lahuaytambo</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a:t>
                      </a:r>
                      <a:r>
                        <a:rPr lang="es-PE" sz="1800" dirty="0" err="1">
                          <a:effectLst/>
                        </a:rPr>
                        <a:t>Pariapongo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4"/>
                  </a:ext>
                </a:extLst>
              </a:tr>
              <a:tr h="315468">
                <a:tc>
                  <a:txBody>
                    <a:bodyPr/>
                    <a:lstStyle/>
                    <a:p>
                      <a:pPr marR="215900" algn="just">
                        <a:lnSpc>
                          <a:spcPct val="115000"/>
                        </a:lnSpc>
                        <a:spcAft>
                          <a:spcPts val="0"/>
                        </a:spcAft>
                      </a:pPr>
                      <a:r>
                        <a:rPr lang="es-PE" sz="1800">
                          <a:effectLst/>
                        </a:rPr>
                        <a:t>Lahuaytambo</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Ana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5"/>
                  </a:ext>
                </a:extLst>
              </a:tr>
              <a:tr h="315468">
                <a:tc>
                  <a:txBody>
                    <a:bodyPr/>
                    <a:lstStyle/>
                    <a:p>
                      <a:pPr marR="215900" algn="just">
                        <a:lnSpc>
                          <a:spcPct val="115000"/>
                        </a:lnSpc>
                        <a:spcAft>
                          <a:spcPts val="0"/>
                        </a:spcAft>
                      </a:pPr>
                      <a:r>
                        <a:rPr lang="es-PE" sz="1800" dirty="0">
                          <a:effectLst/>
                        </a:rPr>
                        <a:t>San Damián</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Checa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6"/>
                  </a:ext>
                </a:extLst>
              </a:tr>
              <a:tr h="315468">
                <a:tc>
                  <a:txBody>
                    <a:bodyPr/>
                    <a:lstStyle/>
                    <a:p>
                      <a:pPr marR="215900" algn="just">
                        <a:lnSpc>
                          <a:spcPct val="115000"/>
                        </a:lnSpc>
                        <a:spcAft>
                          <a:spcPts val="0"/>
                        </a:spcAft>
                      </a:pPr>
                      <a:r>
                        <a:rPr lang="es-PE" sz="1800" dirty="0">
                          <a:effectLst/>
                        </a:rPr>
                        <a:t>San Damián</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Concha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7"/>
                  </a:ext>
                </a:extLst>
              </a:tr>
              <a:tr h="315468">
                <a:tc>
                  <a:txBody>
                    <a:bodyPr/>
                    <a:lstStyle/>
                    <a:p>
                      <a:pPr marR="215900" algn="just">
                        <a:lnSpc>
                          <a:spcPct val="115000"/>
                        </a:lnSpc>
                        <a:spcAft>
                          <a:spcPts val="0"/>
                        </a:spcAft>
                      </a:pPr>
                      <a:r>
                        <a:rPr lang="es-PE" sz="1800">
                          <a:effectLst/>
                        </a:rPr>
                        <a:t>San Damián</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Sunicancha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8"/>
                  </a:ext>
                </a:extLst>
              </a:tr>
            </a:tbl>
          </a:graphicData>
        </a:graphic>
      </p:graphicFrame>
      <p:graphicFrame>
        <p:nvGraphicFramePr>
          <p:cNvPr id="8" name="Tabla 7"/>
          <p:cNvGraphicFramePr>
            <a:graphicFrameLocks noGrp="1"/>
          </p:cNvGraphicFramePr>
          <p:nvPr>
            <p:extLst/>
          </p:nvPr>
        </p:nvGraphicFramePr>
        <p:xfrm>
          <a:off x="568054" y="4836653"/>
          <a:ext cx="7968704" cy="630936"/>
        </p:xfrm>
        <a:graphic>
          <a:graphicData uri="http://schemas.openxmlformats.org/drawingml/2006/table">
            <a:tbl>
              <a:tblPr firstRow="1" firstCol="1" bandRow="1">
                <a:tableStyleId>{5C22544A-7EE6-4342-B048-85BDC9FD1C3A}</a:tableStyleId>
              </a:tblPr>
              <a:tblGrid>
                <a:gridCol w="1759102">
                  <a:extLst>
                    <a:ext uri="{9D8B030D-6E8A-4147-A177-3AD203B41FA5}">
                      <a16:colId xmlns:a16="http://schemas.microsoft.com/office/drawing/2014/main" val="20000"/>
                    </a:ext>
                  </a:extLst>
                </a:gridCol>
                <a:gridCol w="6209602">
                  <a:extLst>
                    <a:ext uri="{9D8B030D-6E8A-4147-A177-3AD203B41FA5}">
                      <a16:colId xmlns:a16="http://schemas.microsoft.com/office/drawing/2014/main" val="20001"/>
                    </a:ext>
                  </a:extLst>
                </a:gridCol>
              </a:tblGrid>
              <a:tr h="630936">
                <a:tc>
                  <a:txBody>
                    <a:bodyPr/>
                    <a:lstStyle/>
                    <a:p>
                      <a:pPr marR="215900" algn="just">
                        <a:lnSpc>
                          <a:spcPct val="115000"/>
                        </a:lnSpc>
                        <a:spcAft>
                          <a:spcPts val="0"/>
                        </a:spcAft>
                      </a:pPr>
                      <a:r>
                        <a:rPr lang="es-ES" sz="1800" dirty="0">
                          <a:effectLst/>
                        </a:rPr>
                        <a:t>San Mateo de Huanchor</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ES" sz="1800" dirty="0">
                          <a:effectLst/>
                        </a:rPr>
                        <a:t>Comunidad Campesina San </a:t>
                      </a:r>
                      <a:r>
                        <a:rPr lang="es-ES" sz="1800" dirty="0" smtClean="0">
                          <a:effectLst/>
                        </a:rPr>
                        <a:t>Antonio, San Mateo de Huanchor y San Juan de </a:t>
                      </a:r>
                      <a:r>
                        <a:rPr lang="es-ES" sz="1800" dirty="0" err="1" smtClean="0">
                          <a:effectLst/>
                        </a:rPr>
                        <a:t>Yuracmayo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bl>
          </a:graphicData>
        </a:graphic>
      </p:graphicFrame>
      <p:sp>
        <p:nvSpPr>
          <p:cNvPr id="9" name="Rectángulo 8"/>
          <p:cNvSpPr/>
          <p:nvPr/>
        </p:nvSpPr>
        <p:spPr>
          <a:xfrm>
            <a:off x="463731" y="5467590"/>
            <a:ext cx="8177349" cy="331245"/>
          </a:xfrm>
          <a:prstGeom prst="rect">
            <a:avLst/>
          </a:prstGeom>
        </p:spPr>
        <p:txBody>
          <a:bodyPr wrap="square">
            <a:spAutoFit/>
          </a:bodyPr>
          <a:lstStyle/>
          <a:p>
            <a:pPr>
              <a:lnSpc>
                <a:spcPct val="115000"/>
              </a:lnSpc>
              <a:spcAft>
                <a:spcPts val="750"/>
              </a:spcAft>
            </a:pPr>
            <a:r>
              <a:rPr lang="es-PE" sz="1350" dirty="0">
                <a:latin typeface="Calibri" panose="020F0502020204030204" pitchFamily="34" charset="0"/>
                <a:ea typeface="Calibri" panose="020F0502020204030204" pitchFamily="34" charset="0"/>
                <a:cs typeface="Times New Roman" panose="02020603050405020304" pitchFamily="18" charset="0"/>
              </a:rPr>
              <a:t>Fuente: Directorio 2016 Comunidades Campesinas del Perú, Instituto del Bien Común-CEPES, 2016.</a:t>
            </a:r>
            <a:endParaRPr lang="es-PE"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ángulo 9"/>
          <p:cNvSpPr/>
          <p:nvPr/>
        </p:nvSpPr>
        <p:spPr>
          <a:xfrm>
            <a:off x="1721885" y="1374273"/>
            <a:ext cx="5802321" cy="517065"/>
          </a:xfrm>
          <a:prstGeom prst="rect">
            <a:avLst/>
          </a:prstGeom>
        </p:spPr>
        <p:txBody>
          <a:bodyPr wrap="square">
            <a:spAutoFit/>
          </a:bodyPr>
          <a:lstStyle/>
          <a:p>
            <a:pPr algn="ctr">
              <a:lnSpc>
                <a:spcPct val="115000"/>
              </a:lnSpc>
              <a:spcAft>
                <a:spcPts val="450"/>
              </a:spcAft>
            </a:pPr>
            <a:r>
              <a:rPr lang="es-ES" sz="2400" b="1" dirty="0">
                <a:ea typeface="Calibri" panose="020F0502020204030204" pitchFamily="34" charset="0"/>
                <a:cs typeface="Times New Roman" panose="02020603050405020304" pitchFamily="18" charset="0"/>
              </a:rPr>
              <a:t>COMUNIDADES CAMPESINAS EN EL AID</a:t>
            </a:r>
            <a:endParaRPr lang="es-PE" sz="2400" dirty="0">
              <a:ea typeface="Calibri" panose="020F0502020204030204" pitchFamily="34" charset="0"/>
              <a:cs typeface="Times New Roman" panose="02020603050405020304" pitchFamily="18" charset="0"/>
            </a:endParaRPr>
          </a:p>
        </p:txBody>
      </p:sp>
      <p:pic>
        <p:nvPicPr>
          <p:cNvPr id="3" name="Imagen 2"/>
          <p:cNvPicPr>
            <a:picLocks noChangeAspect="1"/>
          </p:cNvPicPr>
          <p:nvPr/>
        </p:nvPicPr>
        <p:blipFill>
          <a:blip r:embed="rId2" cstate="print"/>
          <a:stretch>
            <a:fillRect/>
          </a:stretch>
        </p:blipFill>
        <p:spPr>
          <a:xfrm>
            <a:off x="8028384" y="332656"/>
            <a:ext cx="816935" cy="426757"/>
          </a:xfrm>
          <a:prstGeom prst="rect">
            <a:avLst/>
          </a:prstGeom>
        </p:spPr>
      </p:pic>
      <p:pic>
        <p:nvPicPr>
          <p:cNvPr id="11" name="Imagen 10"/>
          <p:cNvPicPr>
            <a:picLocks noChangeAspect="1"/>
          </p:cNvPicPr>
          <p:nvPr/>
        </p:nvPicPr>
        <p:blipFill>
          <a:blip r:embed="rId3" cstate="print"/>
          <a:stretch>
            <a:fillRect/>
          </a:stretch>
        </p:blipFill>
        <p:spPr>
          <a:xfrm>
            <a:off x="394808" y="199683"/>
            <a:ext cx="1518036" cy="487722"/>
          </a:xfrm>
          <a:prstGeom prst="rect">
            <a:avLst/>
          </a:prstGeom>
        </p:spPr>
      </p:pic>
    </p:spTree>
    <p:extLst>
      <p:ext uri="{BB962C8B-B14F-4D97-AF65-F5344CB8AC3E}">
        <p14:creationId xmlns:p14="http://schemas.microsoft.com/office/powerpoint/2010/main" val="3021157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770348" y="1796888"/>
          <a:ext cx="7968704" cy="3154680"/>
        </p:xfrm>
        <a:graphic>
          <a:graphicData uri="http://schemas.openxmlformats.org/drawingml/2006/table">
            <a:tbl>
              <a:tblPr firstRow="1" firstCol="1" bandRow="1">
                <a:tableStyleId>{5C22544A-7EE6-4342-B048-85BDC9FD1C3A}</a:tableStyleId>
              </a:tblPr>
              <a:tblGrid>
                <a:gridCol w="1759102">
                  <a:extLst>
                    <a:ext uri="{9D8B030D-6E8A-4147-A177-3AD203B41FA5}">
                      <a16:colId xmlns:a16="http://schemas.microsoft.com/office/drawing/2014/main" val="20000"/>
                    </a:ext>
                  </a:extLst>
                </a:gridCol>
                <a:gridCol w="6209602">
                  <a:extLst>
                    <a:ext uri="{9D8B030D-6E8A-4147-A177-3AD203B41FA5}">
                      <a16:colId xmlns:a16="http://schemas.microsoft.com/office/drawing/2014/main" val="20001"/>
                    </a:ext>
                  </a:extLst>
                </a:gridCol>
              </a:tblGrid>
              <a:tr h="315468">
                <a:tc>
                  <a:txBody>
                    <a:bodyPr/>
                    <a:lstStyle/>
                    <a:p>
                      <a:pPr marR="215900" algn="ctr">
                        <a:lnSpc>
                          <a:spcPct val="115000"/>
                        </a:lnSpc>
                        <a:spcAft>
                          <a:spcPts val="0"/>
                        </a:spcAft>
                      </a:pPr>
                      <a:r>
                        <a:rPr lang="es-PE" sz="1800" dirty="0">
                          <a:effectLst/>
                        </a:rPr>
                        <a:t>LOCALIDAD</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ctr">
                        <a:lnSpc>
                          <a:spcPct val="115000"/>
                        </a:lnSpc>
                        <a:spcAft>
                          <a:spcPts val="0"/>
                        </a:spcAft>
                      </a:pPr>
                      <a:r>
                        <a:rPr lang="es-PE" sz="1800" dirty="0">
                          <a:effectLst/>
                        </a:rPr>
                        <a:t>NOMBRE DE ORGANIZACIÓN</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Pachachaca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1"/>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Pomacocha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2"/>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a:effectLst/>
                        </a:rPr>
                        <a:t>Comunidad Campesina Yauli</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3"/>
                  </a:ext>
                </a:extLst>
              </a:tr>
              <a:tr h="630936">
                <a:tc>
                  <a:txBody>
                    <a:bodyPr/>
                    <a:lstStyle/>
                    <a:p>
                      <a:pPr marR="215900" algn="just">
                        <a:lnSpc>
                          <a:spcPct val="115000"/>
                        </a:lnSpc>
                        <a:spcAft>
                          <a:spcPts val="0"/>
                        </a:spcAft>
                      </a:pPr>
                      <a:r>
                        <a:rPr lang="es-PE" sz="1800" dirty="0">
                          <a:effectLst/>
                        </a:rPr>
                        <a:t>Santa Rosa de Sacco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Rosa de Saco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4"/>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a:t>
                      </a:r>
                      <a:r>
                        <a:rPr lang="es-PE" sz="1800" dirty="0" err="1">
                          <a:effectLst/>
                        </a:rPr>
                        <a:t>Huaynacancha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5"/>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Huari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6"/>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a:effectLst/>
                        </a:rPr>
                        <a:t>Comunidad Campesina La Oroya Antigua</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7"/>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Cruz de </a:t>
                      </a:r>
                      <a:r>
                        <a:rPr lang="es-PE" sz="1800" dirty="0" err="1">
                          <a:effectLst/>
                        </a:rPr>
                        <a:t>Tincocancha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8"/>
                  </a:ext>
                </a:extLst>
              </a:tr>
            </a:tbl>
          </a:graphicData>
        </a:graphic>
      </p:graphicFrame>
      <p:sp>
        <p:nvSpPr>
          <p:cNvPr id="3" name="Rectángulo 2"/>
          <p:cNvSpPr/>
          <p:nvPr/>
        </p:nvSpPr>
        <p:spPr>
          <a:xfrm>
            <a:off x="463731" y="5467590"/>
            <a:ext cx="8177349" cy="331245"/>
          </a:xfrm>
          <a:prstGeom prst="rect">
            <a:avLst/>
          </a:prstGeom>
        </p:spPr>
        <p:txBody>
          <a:bodyPr wrap="square">
            <a:spAutoFit/>
          </a:bodyPr>
          <a:lstStyle/>
          <a:p>
            <a:pPr>
              <a:lnSpc>
                <a:spcPct val="115000"/>
              </a:lnSpc>
              <a:spcAft>
                <a:spcPts val="750"/>
              </a:spcAft>
            </a:pPr>
            <a:r>
              <a:rPr lang="es-PE" sz="1350" dirty="0">
                <a:latin typeface="Calibri" panose="020F0502020204030204" pitchFamily="34" charset="0"/>
                <a:ea typeface="Calibri" panose="020F0502020204030204" pitchFamily="34" charset="0"/>
                <a:cs typeface="Times New Roman" panose="02020603050405020304" pitchFamily="18" charset="0"/>
              </a:rPr>
              <a:t>Fuente: Directorio 2016 Comunidades Campesinas del Perú, Instituto del Bien Común-CEPES, 2016.</a:t>
            </a:r>
            <a:endParaRPr lang="es-PE" sz="2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a:blip r:embed="rId2" cstate="print"/>
          <a:stretch>
            <a:fillRect/>
          </a:stretch>
        </p:blipFill>
        <p:spPr>
          <a:xfrm>
            <a:off x="8028384" y="188640"/>
            <a:ext cx="816935" cy="426757"/>
          </a:xfrm>
          <a:prstGeom prst="rect">
            <a:avLst/>
          </a:prstGeom>
        </p:spPr>
      </p:pic>
      <p:pic>
        <p:nvPicPr>
          <p:cNvPr id="5" name="Imagen 4"/>
          <p:cNvPicPr>
            <a:picLocks noChangeAspect="1"/>
          </p:cNvPicPr>
          <p:nvPr/>
        </p:nvPicPr>
        <p:blipFill>
          <a:blip r:embed="rId3" cstate="print"/>
          <a:stretch>
            <a:fillRect/>
          </a:stretch>
        </p:blipFill>
        <p:spPr>
          <a:xfrm>
            <a:off x="463731" y="462429"/>
            <a:ext cx="1518036" cy="487722"/>
          </a:xfrm>
          <a:prstGeom prst="rect">
            <a:avLst/>
          </a:prstGeom>
        </p:spPr>
      </p:pic>
    </p:spTree>
    <p:extLst>
      <p:ext uri="{BB962C8B-B14F-4D97-AF65-F5344CB8AC3E}">
        <p14:creationId xmlns:p14="http://schemas.microsoft.com/office/powerpoint/2010/main" val="2799227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63417" y="548680"/>
            <a:ext cx="7886700" cy="563235"/>
          </a:xfrm>
        </p:spPr>
        <p:txBody>
          <a:bodyPr>
            <a:noAutofit/>
          </a:bodyPr>
          <a:lstStyle/>
          <a:p>
            <a:pPr algn="ctr"/>
            <a:r>
              <a:rPr lang="es-PE" sz="2400" b="1" dirty="0"/>
              <a:t>ÁREA DE INFLUENCIA DIRECTA</a:t>
            </a:r>
            <a:br>
              <a:rPr lang="es-PE" sz="2400" b="1" dirty="0"/>
            </a:br>
            <a:r>
              <a:rPr lang="es-PE" sz="2400" b="1" dirty="0"/>
              <a:t>CRITERIO SOCIO ECONÓMICO</a:t>
            </a:r>
          </a:p>
        </p:txBody>
      </p:sp>
      <p:graphicFrame>
        <p:nvGraphicFramePr>
          <p:cNvPr id="6" name="Marcador de contenido 5"/>
          <p:cNvGraphicFramePr>
            <a:graphicFrameLocks noGrp="1"/>
          </p:cNvGraphicFramePr>
          <p:nvPr>
            <p:ph idx="1"/>
            <p:extLst/>
          </p:nvPr>
        </p:nvGraphicFramePr>
        <p:xfrm>
          <a:off x="514350" y="1573307"/>
          <a:ext cx="8001000" cy="4306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n 1"/>
          <p:cNvPicPr>
            <a:picLocks noChangeAspect="1"/>
          </p:cNvPicPr>
          <p:nvPr/>
        </p:nvPicPr>
        <p:blipFill>
          <a:blip r:embed="rId7" cstate="print"/>
          <a:stretch>
            <a:fillRect/>
          </a:stretch>
        </p:blipFill>
        <p:spPr>
          <a:xfrm>
            <a:off x="7956376" y="335301"/>
            <a:ext cx="816935" cy="426757"/>
          </a:xfrm>
          <a:prstGeom prst="rect">
            <a:avLst/>
          </a:prstGeom>
        </p:spPr>
      </p:pic>
      <p:pic>
        <p:nvPicPr>
          <p:cNvPr id="3" name="Imagen 2"/>
          <p:cNvPicPr>
            <a:picLocks noChangeAspect="1"/>
          </p:cNvPicPr>
          <p:nvPr/>
        </p:nvPicPr>
        <p:blipFill>
          <a:blip r:embed="rId8" cstate="print"/>
          <a:stretch>
            <a:fillRect/>
          </a:stretch>
        </p:blipFill>
        <p:spPr>
          <a:xfrm>
            <a:off x="413773" y="171517"/>
            <a:ext cx="1518036" cy="487722"/>
          </a:xfrm>
          <a:prstGeom prst="rect">
            <a:avLst/>
          </a:prstGeom>
        </p:spPr>
      </p:pic>
    </p:spTree>
    <p:extLst>
      <p:ext uri="{BB962C8B-B14F-4D97-AF65-F5344CB8AC3E}">
        <p14:creationId xmlns:p14="http://schemas.microsoft.com/office/powerpoint/2010/main" val="4227650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nvPr>
        </p:nvGraphicFramePr>
        <p:xfrm>
          <a:off x="1379878" y="2195812"/>
          <a:ext cx="6791548" cy="2851746"/>
        </p:xfrm>
        <a:graphic>
          <a:graphicData uri="http://schemas.openxmlformats.org/drawingml/2006/table">
            <a:tbl>
              <a:tblPr firstRow="1" firstCol="1" bandRow="1">
                <a:tableStyleId>{5C22544A-7EE6-4342-B048-85BDC9FD1C3A}</a:tableStyleId>
              </a:tblPr>
              <a:tblGrid>
                <a:gridCol w="1718646">
                  <a:extLst>
                    <a:ext uri="{9D8B030D-6E8A-4147-A177-3AD203B41FA5}">
                      <a16:colId xmlns:a16="http://schemas.microsoft.com/office/drawing/2014/main" val="20000"/>
                    </a:ext>
                  </a:extLst>
                </a:gridCol>
                <a:gridCol w="3068330">
                  <a:extLst>
                    <a:ext uri="{9D8B030D-6E8A-4147-A177-3AD203B41FA5}">
                      <a16:colId xmlns:a16="http://schemas.microsoft.com/office/drawing/2014/main" val="20001"/>
                    </a:ext>
                  </a:extLst>
                </a:gridCol>
                <a:gridCol w="2004572">
                  <a:extLst>
                    <a:ext uri="{9D8B030D-6E8A-4147-A177-3AD203B41FA5}">
                      <a16:colId xmlns:a16="http://schemas.microsoft.com/office/drawing/2014/main" val="20002"/>
                    </a:ext>
                  </a:extLst>
                </a:gridCol>
              </a:tblGrid>
              <a:tr h="1394941">
                <a:tc>
                  <a:txBody>
                    <a:bodyPr/>
                    <a:lstStyle/>
                    <a:p>
                      <a:pPr algn="ctr">
                        <a:lnSpc>
                          <a:spcPct val="115000"/>
                        </a:lnSpc>
                        <a:spcAft>
                          <a:spcPts val="0"/>
                        </a:spcAft>
                      </a:pPr>
                      <a:r>
                        <a:rPr lang="es-PE" sz="2400" dirty="0" smtClean="0">
                          <a:effectLst/>
                        </a:rPr>
                        <a:t>REGIÓN</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dirty="0" smtClean="0">
                          <a:effectLst/>
                        </a:rPr>
                        <a:t>PROVINCIA</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dirty="0" smtClean="0">
                          <a:effectLst/>
                        </a:rPr>
                        <a:t>POBLACIÓN</a:t>
                      </a:r>
                    </a:p>
                    <a:p>
                      <a:pPr algn="ctr">
                        <a:lnSpc>
                          <a:spcPct val="115000"/>
                        </a:lnSpc>
                        <a:spcAft>
                          <a:spcPts val="0"/>
                        </a:spcAft>
                      </a:pPr>
                      <a:r>
                        <a:rPr lang="es-PE" sz="2400" dirty="0" smtClean="0">
                          <a:effectLst/>
                        </a:rPr>
                        <a:t>2017</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420624">
                <a:tc>
                  <a:txBody>
                    <a:bodyPr/>
                    <a:lstStyle/>
                    <a:p>
                      <a:pPr algn="ctr">
                        <a:lnSpc>
                          <a:spcPct val="115000"/>
                        </a:lnSpc>
                        <a:spcAft>
                          <a:spcPts val="0"/>
                        </a:spcAft>
                      </a:pPr>
                      <a:r>
                        <a:rPr lang="es-PE" sz="2400">
                          <a:effectLst/>
                        </a:rPr>
                        <a:t>Lima</a:t>
                      </a:r>
                      <a:endParaRPr lang="es-PE" sz="2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dirty="0">
                          <a:effectLst/>
                        </a:rPr>
                        <a:t>Huarochiri</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a:effectLst/>
                        </a:rPr>
                        <a:t>58,145</a:t>
                      </a:r>
                      <a:endParaRPr lang="es-PE" sz="2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1"/>
                  </a:ext>
                </a:extLst>
              </a:tr>
              <a:tr h="615557">
                <a:tc>
                  <a:txBody>
                    <a:bodyPr/>
                    <a:lstStyle/>
                    <a:p>
                      <a:pPr algn="ctr">
                        <a:lnSpc>
                          <a:spcPct val="115000"/>
                        </a:lnSpc>
                        <a:spcAft>
                          <a:spcPts val="0"/>
                        </a:spcAft>
                      </a:pPr>
                      <a:r>
                        <a:rPr lang="es-PE" sz="2400">
                          <a:effectLst/>
                        </a:rPr>
                        <a:t>Lima</a:t>
                      </a:r>
                      <a:endParaRPr lang="es-PE" sz="2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dirty="0">
                          <a:effectLst/>
                        </a:rPr>
                        <a:t>Lima Metropolitana</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dirty="0" smtClean="0">
                          <a:effectLst/>
                        </a:rPr>
                        <a:t>8´574,974</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2"/>
                  </a:ext>
                </a:extLst>
              </a:tr>
              <a:tr h="420624">
                <a:tc>
                  <a:txBody>
                    <a:bodyPr/>
                    <a:lstStyle/>
                    <a:p>
                      <a:pPr algn="ctr">
                        <a:lnSpc>
                          <a:spcPct val="115000"/>
                        </a:lnSpc>
                        <a:spcAft>
                          <a:spcPts val="0"/>
                        </a:spcAft>
                      </a:pPr>
                      <a:r>
                        <a:rPr lang="es-PE" sz="2400">
                          <a:effectLst/>
                        </a:rPr>
                        <a:t>Junín </a:t>
                      </a:r>
                      <a:endParaRPr lang="es-PE" sz="2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dirty="0" err="1">
                          <a:effectLst/>
                        </a:rPr>
                        <a:t>Yaulí</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2400" dirty="0">
                          <a:effectLst/>
                        </a:rPr>
                        <a:t>40,390</a:t>
                      </a:r>
                      <a:endParaRPr lang="es-P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3"/>
                  </a:ext>
                </a:extLst>
              </a:tr>
            </a:tbl>
          </a:graphicData>
        </a:graphic>
      </p:graphicFrame>
      <p:pic>
        <p:nvPicPr>
          <p:cNvPr id="5" name="Imagen 4"/>
          <p:cNvPicPr>
            <a:picLocks noChangeAspect="1"/>
          </p:cNvPicPr>
          <p:nvPr/>
        </p:nvPicPr>
        <p:blipFill>
          <a:blip r:embed="rId2" cstate="print"/>
          <a:stretch>
            <a:fillRect/>
          </a:stretch>
        </p:blipFill>
        <p:spPr>
          <a:xfrm>
            <a:off x="1342742" y="5151466"/>
            <a:ext cx="6396782" cy="370364"/>
          </a:xfrm>
          <a:prstGeom prst="rect">
            <a:avLst/>
          </a:prstGeom>
        </p:spPr>
      </p:pic>
      <p:sp>
        <p:nvSpPr>
          <p:cNvPr id="6" name="Rectángulo 5"/>
          <p:cNvSpPr/>
          <p:nvPr/>
        </p:nvSpPr>
        <p:spPr>
          <a:xfrm>
            <a:off x="1574990" y="1418462"/>
            <a:ext cx="6357098" cy="517065"/>
          </a:xfrm>
          <a:prstGeom prst="rect">
            <a:avLst/>
          </a:prstGeom>
        </p:spPr>
        <p:txBody>
          <a:bodyPr wrap="square">
            <a:spAutoFit/>
          </a:bodyPr>
          <a:lstStyle/>
          <a:p>
            <a:pPr algn="ctr">
              <a:lnSpc>
                <a:spcPct val="115000"/>
              </a:lnSpc>
            </a:pPr>
            <a:r>
              <a:rPr lang="es-ES" sz="2400" b="1" dirty="0">
                <a:ea typeface="Calibri" panose="020F0502020204030204" pitchFamily="34" charset="0"/>
                <a:cs typeface="Arial" panose="020B0604020202020204" pitchFamily="34" charset="0"/>
              </a:rPr>
              <a:t>ÁREA DE INFLUENCIA DIRECTA</a:t>
            </a:r>
            <a:endParaRPr lang="es-PE" sz="2400" b="1" dirty="0">
              <a:ea typeface="Calibri" panose="020F0502020204030204" pitchFamily="34" charset="0"/>
              <a:cs typeface="Arial" panose="020B0604020202020204" pitchFamily="34" charset="0"/>
            </a:endParaRPr>
          </a:p>
        </p:txBody>
      </p:sp>
      <p:pic>
        <p:nvPicPr>
          <p:cNvPr id="2" name="Imagen 1"/>
          <p:cNvPicPr>
            <a:picLocks noChangeAspect="1"/>
          </p:cNvPicPr>
          <p:nvPr/>
        </p:nvPicPr>
        <p:blipFill>
          <a:blip r:embed="rId3" cstate="print"/>
          <a:stretch>
            <a:fillRect/>
          </a:stretch>
        </p:blipFill>
        <p:spPr>
          <a:xfrm>
            <a:off x="7762958" y="476672"/>
            <a:ext cx="816935" cy="426757"/>
          </a:xfrm>
          <a:prstGeom prst="rect">
            <a:avLst/>
          </a:prstGeom>
        </p:spPr>
      </p:pic>
      <p:pic>
        <p:nvPicPr>
          <p:cNvPr id="3" name="Imagen 2"/>
          <p:cNvPicPr>
            <a:picLocks noChangeAspect="1"/>
          </p:cNvPicPr>
          <p:nvPr/>
        </p:nvPicPr>
        <p:blipFill>
          <a:blip r:embed="rId4" cstate="print"/>
          <a:stretch>
            <a:fillRect/>
          </a:stretch>
        </p:blipFill>
        <p:spPr>
          <a:xfrm>
            <a:off x="539552" y="284549"/>
            <a:ext cx="1518036" cy="487722"/>
          </a:xfrm>
          <a:prstGeom prst="rect">
            <a:avLst/>
          </a:prstGeom>
        </p:spPr>
      </p:pic>
    </p:spTree>
    <p:extLst>
      <p:ext uri="{BB962C8B-B14F-4D97-AF65-F5344CB8AC3E}">
        <p14:creationId xmlns:p14="http://schemas.microsoft.com/office/powerpoint/2010/main" val="2096937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stretch>
            <a:fillRect/>
          </a:stretch>
        </p:blipFill>
        <p:spPr>
          <a:xfrm>
            <a:off x="755577" y="908720"/>
            <a:ext cx="7457192" cy="5842280"/>
          </a:xfrm>
          <a:prstGeom prst="rect">
            <a:avLst/>
          </a:prstGeom>
        </p:spPr>
      </p:pic>
      <p:sp>
        <p:nvSpPr>
          <p:cNvPr id="5" name="Rectángulo 4"/>
          <p:cNvSpPr/>
          <p:nvPr/>
        </p:nvSpPr>
        <p:spPr>
          <a:xfrm>
            <a:off x="1259632" y="260648"/>
            <a:ext cx="6357098" cy="517065"/>
          </a:xfrm>
          <a:prstGeom prst="rect">
            <a:avLst/>
          </a:prstGeom>
        </p:spPr>
        <p:txBody>
          <a:bodyPr wrap="square">
            <a:spAutoFit/>
          </a:bodyPr>
          <a:lstStyle/>
          <a:p>
            <a:pPr algn="ctr">
              <a:lnSpc>
                <a:spcPct val="115000"/>
              </a:lnSpc>
            </a:pPr>
            <a:r>
              <a:rPr lang="es-ES" sz="2400" b="1" dirty="0">
                <a:ea typeface="Calibri" panose="020F0502020204030204" pitchFamily="34" charset="0"/>
                <a:cs typeface="Arial" panose="020B0604020202020204" pitchFamily="34" charset="0"/>
              </a:rPr>
              <a:t>ÁREA DE INFLUENCIA DIRECTA</a:t>
            </a:r>
            <a:endParaRPr lang="es-PE" sz="2400" b="1" dirty="0">
              <a:ea typeface="Calibri" panose="020F0502020204030204" pitchFamily="34" charset="0"/>
              <a:cs typeface="Arial" panose="020B0604020202020204" pitchFamily="34" charset="0"/>
            </a:endParaRPr>
          </a:p>
        </p:txBody>
      </p:sp>
      <p:pic>
        <p:nvPicPr>
          <p:cNvPr id="6" name="Imagen 5"/>
          <p:cNvPicPr>
            <a:picLocks noChangeAspect="1"/>
          </p:cNvPicPr>
          <p:nvPr/>
        </p:nvPicPr>
        <p:blipFill>
          <a:blip r:embed="rId3" cstate="print"/>
          <a:stretch>
            <a:fillRect/>
          </a:stretch>
        </p:blipFill>
        <p:spPr>
          <a:xfrm>
            <a:off x="7956376" y="203081"/>
            <a:ext cx="816935" cy="426757"/>
          </a:xfrm>
          <a:prstGeom prst="rect">
            <a:avLst/>
          </a:prstGeom>
        </p:spPr>
      </p:pic>
      <p:pic>
        <p:nvPicPr>
          <p:cNvPr id="7" name="Imagen 6"/>
          <p:cNvPicPr>
            <a:picLocks noChangeAspect="1"/>
          </p:cNvPicPr>
          <p:nvPr/>
        </p:nvPicPr>
        <p:blipFill>
          <a:blip r:embed="rId4" cstate="print"/>
          <a:stretch>
            <a:fillRect/>
          </a:stretch>
        </p:blipFill>
        <p:spPr>
          <a:xfrm>
            <a:off x="395536" y="260648"/>
            <a:ext cx="1518036" cy="487722"/>
          </a:xfrm>
          <a:prstGeom prst="rect">
            <a:avLst/>
          </a:prstGeom>
        </p:spPr>
      </p:pic>
    </p:spTree>
    <p:extLst>
      <p:ext uri="{BB962C8B-B14F-4D97-AF65-F5344CB8AC3E}">
        <p14:creationId xmlns:p14="http://schemas.microsoft.com/office/powerpoint/2010/main" val="173477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stretch>
            <a:fillRect/>
          </a:stretch>
        </p:blipFill>
        <p:spPr>
          <a:xfrm>
            <a:off x="899592" y="795298"/>
            <a:ext cx="7268930" cy="5875389"/>
          </a:xfrm>
          <a:prstGeom prst="rect">
            <a:avLst/>
          </a:prstGeom>
        </p:spPr>
      </p:pic>
      <p:sp>
        <p:nvSpPr>
          <p:cNvPr id="6" name="Rectángulo 5"/>
          <p:cNvSpPr/>
          <p:nvPr/>
        </p:nvSpPr>
        <p:spPr>
          <a:xfrm>
            <a:off x="1259632" y="188640"/>
            <a:ext cx="6357098" cy="517065"/>
          </a:xfrm>
          <a:prstGeom prst="rect">
            <a:avLst/>
          </a:prstGeom>
        </p:spPr>
        <p:txBody>
          <a:bodyPr wrap="square">
            <a:spAutoFit/>
          </a:bodyPr>
          <a:lstStyle/>
          <a:p>
            <a:pPr algn="ctr">
              <a:lnSpc>
                <a:spcPct val="115000"/>
              </a:lnSpc>
            </a:pPr>
            <a:r>
              <a:rPr lang="es-ES" sz="2400" b="1" dirty="0">
                <a:ea typeface="Calibri" panose="020F0502020204030204" pitchFamily="34" charset="0"/>
                <a:cs typeface="Arial" panose="020B0604020202020204" pitchFamily="34" charset="0"/>
              </a:rPr>
              <a:t>ÁREA DE INFLUENCIA DIRECTA</a:t>
            </a:r>
            <a:endParaRPr lang="es-PE" sz="2400" b="1" dirty="0">
              <a:ea typeface="Calibri" panose="020F0502020204030204" pitchFamily="34" charset="0"/>
              <a:cs typeface="Arial" panose="020B0604020202020204" pitchFamily="34" charset="0"/>
            </a:endParaRPr>
          </a:p>
        </p:txBody>
      </p:sp>
      <p:pic>
        <p:nvPicPr>
          <p:cNvPr id="7" name="Imagen 6"/>
          <p:cNvPicPr>
            <a:picLocks noChangeAspect="1"/>
          </p:cNvPicPr>
          <p:nvPr/>
        </p:nvPicPr>
        <p:blipFill>
          <a:blip r:embed="rId3" cstate="print"/>
          <a:stretch>
            <a:fillRect/>
          </a:stretch>
        </p:blipFill>
        <p:spPr>
          <a:xfrm>
            <a:off x="8163069" y="233793"/>
            <a:ext cx="816935" cy="426757"/>
          </a:xfrm>
          <a:prstGeom prst="rect">
            <a:avLst/>
          </a:prstGeom>
        </p:spPr>
      </p:pic>
      <p:pic>
        <p:nvPicPr>
          <p:cNvPr id="8" name="Imagen 7"/>
          <p:cNvPicPr>
            <a:picLocks noChangeAspect="1"/>
          </p:cNvPicPr>
          <p:nvPr/>
        </p:nvPicPr>
        <p:blipFill>
          <a:blip r:embed="rId4" cstate="print"/>
          <a:stretch>
            <a:fillRect/>
          </a:stretch>
        </p:blipFill>
        <p:spPr>
          <a:xfrm>
            <a:off x="395536" y="172828"/>
            <a:ext cx="1518036" cy="487722"/>
          </a:xfrm>
          <a:prstGeom prst="rect">
            <a:avLst/>
          </a:prstGeom>
        </p:spPr>
      </p:pic>
    </p:spTree>
    <p:extLst>
      <p:ext uri="{BB962C8B-B14F-4D97-AF65-F5344CB8AC3E}">
        <p14:creationId xmlns:p14="http://schemas.microsoft.com/office/powerpoint/2010/main" val="3298007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n para region junin">
            <a:extLst>
              <a:ext uri="{FF2B5EF4-FFF2-40B4-BE49-F238E27FC236}">
                <a16:creationId xmlns:a16="http://schemas.microsoft.com/office/drawing/2014/main" id="{99B7AF44-9040-4310-9900-B54CEC1A4B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5953"/>
            <a:ext cx="1514748" cy="4847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sultado de imagen para logo jnr consultoras">
            <a:extLst>
              <a:ext uri="{FF2B5EF4-FFF2-40B4-BE49-F238E27FC236}">
                <a16:creationId xmlns:a16="http://schemas.microsoft.com/office/drawing/2014/main" id="{DA554D37-B149-4FC9-842E-B9476AA5C8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8128" y="115953"/>
            <a:ext cx="817637" cy="425752"/>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PE" dirty="0"/>
              <a:t>IMPACTO AMBIENTAL</a:t>
            </a:r>
          </a:p>
        </p:txBody>
      </p:sp>
      <p:sp>
        <p:nvSpPr>
          <p:cNvPr id="6" name="1 Título"/>
          <p:cNvSpPr txBox="1">
            <a:spLocks/>
          </p:cNvSpPr>
          <p:nvPr/>
        </p:nvSpPr>
        <p:spPr>
          <a:xfrm>
            <a:off x="467544" y="1844824"/>
            <a:ext cx="8229600" cy="36724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s-PE"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273" y="2193711"/>
            <a:ext cx="8016833" cy="30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1 Título"/>
          <p:cNvSpPr txBox="1">
            <a:spLocks/>
          </p:cNvSpPr>
          <p:nvPr/>
        </p:nvSpPr>
        <p:spPr>
          <a:xfrm>
            <a:off x="1043608" y="1412776"/>
            <a:ext cx="7363544" cy="571500"/>
          </a:xfrm>
          <a:prstGeom prst="rect">
            <a:avLst/>
          </a:prstGeom>
        </p:spPr>
        <p:txBody>
          <a:bodyPr vert="horz" lIns="91440" tIns="45720" rIns="91440" bIns="45720" rtlCol="0"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dirty="0"/>
              <a:t>Impactos negativos de una carretera superficial</a:t>
            </a:r>
          </a:p>
        </p:txBody>
      </p:sp>
    </p:spTree>
    <p:extLst>
      <p:ext uri="{BB962C8B-B14F-4D97-AF65-F5344CB8AC3E}">
        <p14:creationId xmlns:p14="http://schemas.microsoft.com/office/powerpoint/2010/main" val="2917446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n para region junin">
            <a:extLst>
              <a:ext uri="{FF2B5EF4-FFF2-40B4-BE49-F238E27FC236}">
                <a16:creationId xmlns:a16="http://schemas.microsoft.com/office/drawing/2014/main" id="{99B7AF44-9040-4310-9900-B54CEC1A4B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5953"/>
            <a:ext cx="1514748" cy="4847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sultado de imagen para logo jnr consultoras">
            <a:extLst>
              <a:ext uri="{FF2B5EF4-FFF2-40B4-BE49-F238E27FC236}">
                <a16:creationId xmlns:a16="http://schemas.microsoft.com/office/drawing/2014/main" id="{DA554D37-B149-4FC9-842E-B9476AA5C8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8128" y="115953"/>
            <a:ext cx="817637" cy="425752"/>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467544" y="556176"/>
            <a:ext cx="6347713" cy="1320800"/>
          </a:xfrm>
        </p:spPr>
        <p:txBody>
          <a:bodyPr/>
          <a:lstStyle/>
          <a:p>
            <a:r>
              <a:rPr lang="es-PE" b="1" dirty="0"/>
              <a:t>IMPACTO AMBIENTAL</a:t>
            </a:r>
          </a:p>
        </p:txBody>
      </p:sp>
      <p:sp>
        <p:nvSpPr>
          <p:cNvPr id="6" name="1 Título"/>
          <p:cNvSpPr txBox="1">
            <a:spLocks/>
          </p:cNvSpPr>
          <p:nvPr/>
        </p:nvSpPr>
        <p:spPr>
          <a:xfrm>
            <a:off x="467544" y="1844824"/>
            <a:ext cx="8229600" cy="36724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s-PE" dirty="0"/>
          </a:p>
        </p:txBody>
      </p:sp>
      <p:sp>
        <p:nvSpPr>
          <p:cNvPr id="7" name="1 Título"/>
          <p:cNvSpPr txBox="1">
            <a:spLocks/>
          </p:cNvSpPr>
          <p:nvPr/>
        </p:nvSpPr>
        <p:spPr>
          <a:xfrm>
            <a:off x="467544" y="1448780"/>
            <a:ext cx="8229600" cy="24122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s-PE" sz="1800" dirty="0"/>
              <a:t>Gracias a la propuesta de la construcción de túneles y viaductos, estos ayudarían a la conservación de los ecosistemas atravesados por la vía. </a:t>
            </a:r>
          </a:p>
          <a:p>
            <a:pPr algn="just"/>
            <a:r>
              <a:rPr lang="es-PE" sz="1800" dirty="0"/>
              <a:t>El objetivo de la construcción de los túneles se basa en la disminución de los impactos negativos al ambiente, evitando generar excesivo material excedente (reducción de hasta el 90% que una obra superficial según las experiencias colombianas), haciendo que la fauna y flora presente se encuentre menos perturbada. </a:t>
            </a:r>
          </a:p>
          <a:p>
            <a:pPr algn="just"/>
            <a:r>
              <a:rPr lang="es-PE" sz="1800" dirty="0"/>
              <a:t>Los viaductos ayudarían a evitar los cortes de los cerros. Esto tiene gran significancia en la conservación de la flora por lo que no sería necesaria la revegetación en muchas zonas que con un diseño convencional, sería necesario para estabilizar los taludes.</a:t>
            </a:r>
          </a:p>
          <a:p>
            <a:pPr algn="just"/>
            <a:r>
              <a:rPr lang="es-PE" sz="1800" dirty="0"/>
              <a:t> </a:t>
            </a: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4278436"/>
            <a:ext cx="3744416" cy="1977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619672" y="3939681"/>
            <a:ext cx="1440160" cy="338554"/>
          </a:xfrm>
          <a:prstGeom prst="rect">
            <a:avLst/>
          </a:prstGeom>
          <a:noFill/>
        </p:spPr>
        <p:txBody>
          <a:bodyPr wrap="square" rtlCol="0">
            <a:spAutoFit/>
          </a:bodyPr>
          <a:lstStyle/>
          <a:p>
            <a:pPr algn="ctr"/>
            <a:r>
              <a:rPr lang="es-PE" sz="1600" dirty="0"/>
              <a:t>Km 45+000</a:t>
            </a: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4862" y="4247459"/>
            <a:ext cx="3967578" cy="2002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CuadroTexto"/>
          <p:cNvSpPr txBox="1"/>
          <p:nvPr/>
        </p:nvSpPr>
        <p:spPr>
          <a:xfrm>
            <a:off x="6038792" y="3841303"/>
            <a:ext cx="1269511" cy="338554"/>
          </a:xfrm>
          <a:prstGeom prst="rect">
            <a:avLst/>
          </a:prstGeom>
          <a:noFill/>
        </p:spPr>
        <p:txBody>
          <a:bodyPr wrap="square" rtlCol="0">
            <a:spAutoFit/>
          </a:bodyPr>
          <a:lstStyle/>
          <a:p>
            <a:pPr algn="ctr"/>
            <a:r>
              <a:rPr lang="es-PE" sz="1600" dirty="0"/>
              <a:t>Km 100+000</a:t>
            </a:r>
          </a:p>
        </p:txBody>
      </p:sp>
    </p:spTree>
    <p:extLst>
      <p:ext uri="{BB962C8B-B14F-4D97-AF65-F5344CB8AC3E}">
        <p14:creationId xmlns:p14="http://schemas.microsoft.com/office/powerpoint/2010/main" val="4075618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2"/>
          <p:cNvSpPr>
            <a:spLocks noChangeArrowheads="1"/>
          </p:cNvSpPr>
          <p:nvPr/>
        </p:nvSpPr>
        <p:spPr bwMode="auto">
          <a:xfrm flipV="1">
            <a:off x="3259161" y="1444646"/>
            <a:ext cx="977900" cy="95408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2160 w 21600"/>
              <a:gd name="T13" fmla="*/ 12343 h 21600"/>
              <a:gd name="T14" fmla="*/ 19440 w 21600"/>
              <a:gd name="T15" fmla="*/ 18514 h 21600"/>
            </a:gdLst>
            <a:ahLst/>
            <a:cxnLst>
              <a:cxn ang="T8">
                <a:pos x="T0" y="T1"/>
              </a:cxn>
              <a:cxn ang="T9">
                <a:pos x="T2" y="T3"/>
              </a:cxn>
              <a:cxn ang="T10">
                <a:pos x="T4" y="T5"/>
              </a:cxn>
              <a:cxn ang="T11">
                <a:pos x="T6" y="T7"/>
              </a:cxn>
            </a:cxnLst>
            <a:rect l="T12" t="T13" r="T14" b="T15"/>
            <a:pathLst>
              <a:path w="21600" h="21600">
                <a:moveTo>
                  <a:pt x="10800" y="0"/>
                </a:moveTo>
                <a:lnTo>
                  <a:pt x="6480" y="6171"/>
                </a:lnTo>
                <a:lnTo>
                  <a:pt x="8640" y="6171"/>
                </a:lnTo>
                <a:lnTo>
                  <a:pt x="8640" y="12343"/>
                </a:lnTo>
                <a:lnTo>
                  <a:pt x="4320" y="12343"/>
                </a:lnTo>
                <a:lnTo>
                  <a:pt x="4320" y="9257"/>
                </a:lnTo>
                <a:lnTo>
                  <a:pt x="0" y="15429"/>
                </a:lnTo>
                <a:lnTo>
                  <a:pt x="4320" y="21600"/>
                </a:lnTo>
                <a:lnTo>
                  <a:pt x="4320" y="18514"/>
                </a:lnTo>
                <a:lnTo>
                  <a:pt x="17280" y="18514"/>
                </a:lnTo>
                <a:lnTo>
                  <a:pt x="17280" y="21600"/>
                </a:lnTo>
                <a:lnTo>
                  <a:pt x="21600" y="15429"/>
                </a:lnTo>
                <a:lnTo>
                  <a:pt x="17280" y="9257"/>
                </a:lnTo>
                <a:lnTo>
                  <a:pt x="17280" y="12343"/>
                </a:lnTo>
                <a:lnTo>
                  <a:pt x="12960" y="12343"/>
                </a:lnTo>
                <a:lnTo>
                  <a:pt x="12960" y="6171"/>
                </a:lnTo>
                <a:lnTo>
                  <a:pt x="15120" y="6171"/>
                </a:lnTo>
                <a:close/>
              </a:path>
            </a:pathLst>
          </a:custGeom>
          <a:solidFill>
            <a:srgbClr val="FFFF99"/>
          </a:solidFill>
          <a:ln w="9525" algn="ctr">
            <a:solidFill>
              <a:srgbClr val="000000"/>
            </a:solidFill>
            <a:miter lim="800000"/>
            <a:headEnd/>
            <a:tailEnd/>
          </a:ln>
        </p:spPr>
        <p:txBody>
          <a:bodyPr/>
          <a:lstStyle/>
          <a:p>
            <a:pPr>
              <a:spcAft>
                <a:spcPts val="1000"/>
              </a:spcAft>
            </a:pPr>
            <a:endParaRPr lang="en-US"/>
          </a:p>
        </p:txBody>
      </p:sp>
      <p:grpSp>
        <p:nvGrpSpPr>
          <p:cNvPr id="3" name="Group 25"/>
          <p:cNvGrpSpPr>
            <a:grpSpLocks/>
          </p:cNvGrpSpPr>
          <p:nvPr/>
        </p:nvGrpSpPr>
        <p:grpSpPr bwMode="auto">
          <a:xfrm>
            <a:off x="1258911" y="944583"/>
            <a:ext cx="6670675" cy="5484813"/>
            <a:chOff x="1858" y="5701"/>
            <a:chExt cx="7810" cy="8690"/>
          </a:xfrm>
        </p:grpSpPr>
        <p:sp>
          <p:nvSpPr>
            <p:cNvPr id="4" name="AutoShape 27"/>
            <p:cNvSpPr>
              <a:spLocks noChangeArrowheads="1"/>
            </p:cNvSpPr>
            <p:nvPr/>
          </p:nvSpPr>
          <p:spPr bwMode="auto">
            <a:xfrm>
              <a:off x="1858" y="5701"/>
              <a:ext cx="2089" cy="2631"/>
            </a:xfrm>
            <a:prstGeom prst="roundRect">
              <a:avLst>
                <a:gd name="adj" fmla="val 16667"/>
              </a:avLst>
            </a:prstGeom>
            <a:solidFill>
              <a:schemeClr val="accent4">
                <a:lumMod val="60000"/>
                <a:lumOff val="40000"/>
              </a:schemeClr>
            </a:solidFill>
            <a:ln w="9525">
              <a:round/>
              <a:headEnd/>
              <a:tailEnd/>
            </a:ln>
            <a:effectLst/>
            <a:scene3d>
              <a:camera prst="legacyObliqueTopLeft"/>
              <a:lightRig rig="legacyFlat3" dir="t"/>
            </a:scene3d>
            <a:sp3d extrusionH="430200" prstMaterial="legacyMatte">
              <a:bevelT w="13500" h="13500" prst="angle"/>
              <a:bevelB w="13500" h="13500" prst="angle"/>
              <a:extrusionClr>
                <a:srgbClr val="009900"/>
              </a:extrusionClr>
            </a:sp3d>
          </p:spPr>
          <p:txBody>
            <a:bodyPr>
              <a:flatTx/>
            </a:bodyPr>
            <a:lstStyle/>
            <a:p>
              <a:pPr algn="ctr">
                <a:spcAft>
                  <a:spcPts val="0"/>
                </a:spcAft>
                <a:defRPr/>
              </a:pPr>
              <a:r>
                <a:rPr lang="es-ES" sz="1400" b="1" dirty="0">
                  <a:latin typeface="Calibri" pitchFamily="34" charset="0"/>
                </a:rPr>
                <a:t>ANÁLISIS DEL PROYECTO</a:t>
              </a:r>
            </a:p>
            <a:p>
              <a:pPr algn="ctr">
                <a:spcAft>
                  <a:spcPts val="0"/>
                </a:spcAft>
                <a:defRPr/>
              </a:pPr>
              <a:endParaRPr lang="es-ES" sz="1400" dirty="0">
                <a:latin typeface="Times New Roman" pitchFamily="18" charset="0"/>
              </a:endParaRPr>
            </a:p>
            <a:p>
              <a:pPr algn="ctr">
                <a:spcAft>
                  <a:spcPts val="0"/>
                </a:spcAft>
                <a:defRPr/>
              </a:pPr>
              <a:r>
                <a:rPr lang="es-ES" sz="1400" dirty="0">
                  <a:latin typeface="Calibri" pitchFamily="34" charset="0"/>
                </a:rPr>
                <a:t>Descripción y Análisis del Proyecto</a:t>
              </a:r>
              <a:endParaRPr lang="es-ES" sz="1400" dirty="0">
                <a:latin typeface="Arial" pitchFamily="34" charset="0"/>
              </a:endParaRPr>
            </a:p>
          </p:txBody>
        </p:sp>
        <p:sp>
          <p:nvSpPr>
            <p:cNvPr id="5" name="AutoShape 28"/>
            <p:cNvSpPr>
              <a:spLocks noChangeArrowheads="1"/>
            </p:cNvSpPr>
            <p:nvPr/>
          </p:nvSpPr>
          <p:spPr bwMode="auto">
            <a:xfrm>
              <a:off x="5928" y="5701"/>
              <a:ext cx="2420" cy="3061"/>
            </a:xfrm>
            <a:prstGeom prst="roundRect">
              <a:avLst>
                <a:gd name="adj" fmla="val 16667"/>
              </a:avLst>
            </a:prstGeom>
            <a:solidFill>
              <a:schemeClr val="accent4">
                <a:lumMod val="60000"/>
                <a:lumOff val="40000"/>
              </a:schemeClr>
            </a:solidFill>
            <a:ln w="9525" algn="ctr">
              <a:round/>
              <a:headEnd/>
              <a:tailEnd/>
            </a:ln>
            <a:effectLst/>
            <a:scene3d>
              <a:camera prst="legacyObliqueTopLeft"/>
              <a:lightRig rig="legacyFlat3" dir="t"/>
            </a:scene3d>
            <a:sp3d extrusionH="430200" prstMaterial="legacyMatte">
              <a:bevelT w="13500" h="13500" prst="angle"/>
              <a:bevelB w="13500" h="13500" prst="angle"/>
              <a:extrusionClr>
                <a:srgbClr val="009900"/>
              </a:extrusionClr>
            </a:sp3d>
          </p:spPr>
          <p:txBody>
            <a:bodyPr>
              <a:flatTx/>
            </a:bodyPr>
            <a:lstStyle/>
            <a:p>
              <a:pPr algn="ctr">
                <a:spcAft>
                  <a:spcPts val="1000"/>
                </a:spcAft>
                <a:defRPr/>
              </a:pPr>
              <a:r>
                <a:rPr lang="es-ES" sz="1100" b="1" dirty="0">
                  <a:latin typeface="Calibri" pitchFamily="34" charset="0"/>
                </a:rPr>
                <a:t>DIAGNÓSTICO DE LA SITUACIÓN AMBIENTAL PREOPERACIONAL</a:t>
              </a:r>
            </a:p>
            <a:p>
              <a:pPr algn="ctr">
                <a:spcAft>
                  <a:spcPts val="0"/>
                </a:spcAft>
                <a:defRPr/>
              </a:pPr>
              <a:r>
                <a:rPr lang="es-ES" sz="1100" dirty="0">
                  <a:latin typeface="Calibri" pitchFamily="34" charset="0"/>
                </a:rPr>
                <a:t>Descripción del Medio Físico</a:t>
              </a:r>
            </a:p>
            <a:p>
              <a:pPr algn="ctr">
                <a:spcAft>
                  <a:spcPts val="0"/>
                </a:spcAft>
                <a:defRPr/>
              </a:pPr>
              <a:r>
                <a:rPr lang="es-ES" sz="1100" dirty="0">
                  <a:latin typeface="Calibri" pitchFamily="34" charset="0"/>
                </a:rPr>
                <a:t>Descripción del Medio Biológico</a:t>
              </a:r>
            </a:p>
            <a:p>
              <a:pPr algn="ctr">
                <a:spcAft>
                  <a:spcPts val="0"/>
                </a:spcAft>
                <a:defRPr/>
              </a:pPr>
              <a:r>
                <a:rPr lang="es-ES" sz="1100" dirty="0">
                  <a:latin typeface="Calibri" pitchFamily="34" charset="0"/>
                </a:rPr>
                <a:t>Descripción del Medio Socio económico, cultural y arqueológico</a:t>
              </a:r>
              <a:endParaRPr lang="es-ES" sz="1100" dirty="0">
                <a:latin typeface="Arial" pitchFamily="34" charset="0"/>
              </a:endParaRPr>
            </a:p>
          </p:txBody>
        </p:sp>
        <p:sp>
          <p:nvSpPr>
            <p:cNvPr id="6" name="Rectangle 29"/>
            <p:cNvSpPr>
              <a:spLocks noChangeArrowheads="1"/>
            </p:cNvSpPr>
            <p:nvPr/>
          </p:nvSpPr>
          <p:spPr bwMode="auto">
            <a:xfrm>
              <a:off x="2611" y="13851"/>
              <a:ext cx="4510" cy="540"/>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sp3d>
          </p:spPr>
          <p:txBody>
            <a:bodyPr>
              <a:flatTx/>
            </a:bodyPr>
            <a:lstStyle/>
            <a:p>
              <a:pPr algn="ctr">
                <a:spcAft>
                  <a:spcPts val="1000"/>
                </a:spcAft>
              </a:pPr>
              <a:r>
                <a:rPr lang="es-ES" sz="1100" b="1">
                  <a:latin typeface="Calibri" pitchFamily="34" charset="0"/>
                </a:rPr>
                <a:t>PLAN DE MANEJO SOCIO AMBIENTAL</a:t>
              </a:r>
              <a:endParaRPr lang="es-ES"/>
            </a:p>
          </p:txBody>
        </p:sp>
        <p:sp>
          <p:nvSpPr>
            <p:cNvPr id="7" name="AutoShape 30"/>
            <p:cNvSpPr>
              <a:spLocks noChangeArrowheads="1"/>
            </p:cNvSpPr>
            <p:nvPr/>
          </p:nvSpPr>
          <p:spPr bwMode="auto">
            <a:xfrm>
              <a:off x="7029" y="10560"/>
              <a:ext cx="1320" cy="885"/>
            </a:xfrm>
            <a:prstGeom prst="roundRect">
              <a:avLst>
                <a:gd name="adj" fmla="val 16667"/>
              </a:avLst>
            </a:prstGeom>
            <a:solidFill>
              <a:schemeClr val="accent2">
                <a:lumMod val="75000"/>
              </a:schemeClr>
            </a:solidFill>
            <a:ln w="9525">
              <a:solidFill>
                <a:srgbClr val="000000"/>
              </a:solidFill>
              <a:round/>
              <a:headEnd/>
              <a:tailEnd/>
            </a:ln>
          </p:spPr>
          <p:txBody>
            <a:bodyPr/>
            <a:lstStyle/>
            <a:p>
              <a:pPr algn="ctr">
                <a:spcAft>
                  <a:spcPts val="1000"/>
                </a:spcAft>
                <a:defRPr/>
              </a:pPr>
              <a:r>
                <a:rPr lang="es-ES" sz="1100" b="1" dirty="0">
                  <a:latin typeface="Calibri" pitchFamily="34" charset="0"/>
                </a:rPr>
                <a:t>Método de Evaluación Matricial</a:t>
              </a:r>
              <a:endParaRPr lang="es-ES" sz="1100" b="1" dirty="0">
                <a:latin typeface="Arial" pitchFamily="34" charset="0"/>
              </a:endParaRPr>
            </a:p>
          </p:txBody>
        </p:sp>
        <p:sp>
          <p:nvSpPr>
            <p:cNvPr id="8" name="Rectangle 31"/>
            <p:cNvSpPr>
              <a:spLocks noChangeArrowheads="1"/>
            </p:cNvSpPr>
            <p:nvPr/>
          </p:nvSpPr>
          <p:spPr bwMode="auto">
            <a:xfrm>
              <a:off x="2945" y="9097"/>
              <a:ext cx="3410" cy="3960"/>
            </a:xfrm>
            <a:prstGeom prst="rect">
              <a:avLst/>
            </a:prstGeom>
            <a:solidFill>
              <a:srgbClr val="99CCFF"/>
            </a:solidFill>
            <a:ln w="9525">
              <a:miter lim="800000"/>
              <a:headEnd/>
              <a:tailEnd/>
            </a:ln>
            <a:scene3d>
              <a:camera prst="legacyObliqueTopRight"/>
              <a:lightRig rig="legacyFlat2" dir="t"/>
            </a:scene3d>
            <a:sp3d extrusionH="430200" prstMaterial="legacyMatte">
              <a:bevelT w="13500" h="13500" prst="angle"/>
              <a:bevelB w="13500" h="13500" prst="angle"/>
              <a:extrusionClr>
                <a:srgbClr val="99CCFF"/>
              </a:extrusionClr>
            </a:sp3d>
          </p:spPr>
          <p:txBody>
            <a:bodyPr>
              <a:flatTx/>
            </a:bodyPr>
            <a:lstStyle/>
            <a:p>
              <a:endParaRPr lang="en-US"/>
            </a:p>
          </p:txBody>
        </p:sp>
        <p:sp>
          <p:nvSpPr>
            <p:cNvPr id="9" name="AutoShape 32"/>
            <p:cNvSpPr>
              <a:spLocks noChangeArrowheads="1"/>
            </p:cNvSpPr>
            <p:nvPr/>
          </p:nvSpPr>
          <p:spPr bwMode="auto">
            <a:xfrm>
              <a:off x="3508" y="9300"/>
              <a:ext cx="2760" cy="722"/>
            </a:xfrm>
            <a:prstGeom prst="flowChartProcess">
              <a:avLst/>
            </a:prstGeom>
            <a:solidFill>
              <a:schemeClr val="tx2">
                <a:lumMod val="50000"/>
                <a:alpha val="98000"/>
              </a:schemeClr>
            </a:solidFill>
            <a:ln w="9525">
              <a:solidFill>
                <a:srgbClr val="000000"/>
              </a:solidFill>
              <a:miter lim="800000"/>
              <a:headEnd/>
              <a:tailEnd/>
            </a:ln>
          </p:spPr>
          <p:txBody>
            <a:bodyPr/>
            <a:lstStyle/>
            <a:p>
              <a:pPr algn="ctr">
                <a:spcAft>
                  <a:spcPts val="1000"/>
                </a:spcAft>
                <a:defRPr/>
              </a:pPr>
              <a:r>
                <a:rPr lang="es-ES" sz="900" b="1" dirty="0">
                  <a:solidFill>
                    <a:schemeClr val="bg1"/>
                  </a:solidFill>
                  <a:latin typeface="Calibri" pitchFamily="34" charset="0"/>
                </a:rPr>
                <a:t>IDENTIFICACIÓN DE IMPACTOS SOCIO AMBIENTALES</a:t>
              </a:r>
              <a:endParaRPr lang="es-ES" dirty="0">
                <a:solidFill>
                  <a:schemeClr val="bg1"/>
                </a:solidFill>
                <a:latin typeface="Arial" pitchFamily="34" charset="0"/>
              </a:endParaRPr>
            </a:p>
          </p:txBody>
        </p:sp>
        <p:sp>
          <p:nvSpPr>
            <p:cNvPr id="10" name="Rectangle 33"/>
            <p:cNvSpPr>
              <a:spLocks noChangeArrowheads="1"/>
            </p:cNvSpPr>
            <p:nvPr/>
          </p:nvSpPr>
          <p:spPr bwMode="auto">
            <a:xfrm>
              <a:off x="3508" y="10741"/>
              <a:ext cx="2714" cy="719"/>
            </a:xfrm>
            <a:prstGeom prst="rect">
              <a:avLst/>
            </a:prstGeom>
            <a:solidFill>
              <a:schemeClr val="tx2">
                <a:lumMod val="50000"/>
              </a:schemeClr>
            </a:solidFill>
            <a:ln w="9525">
              <a:solidFill>
                <a:srgbClr val="000000"/>
              </a:solidFill>
              <a:miter lim="800000"/>
              <a:headEnd/>
              <a:tailEnd/>
            </a:ln>
          </p:spPr>
          <p:txBody>
            <a:bodyPr/>
            <a:lstStyle/>
            <a:p>
              <a:pPr algn="ctr">
                <a:spcAft>
                  <a:spcPts val="1000"/>
                </a:spcAft>
                <a:defRPr/>
              </a:pPr>
              <a:r>
                <a:rPr lang="es-ES" sz="900" b="1" dirty="0">
                  <a:solidFill>
                    <a:schemeClr val="bg1"/>
                  </a:solidFill>
                  <a:latin typeface="Calibri" pitchFamily="34" charset="0"/>
                </a:rPr>
                <a:t>DESCRIPCIÓN DE LOS PRINCIPALES IMPACTOS</a:t>
              </a:r>
              <a:r>
                <a:rPr lang="es-ES" sz="1100" b="1" dirty="0">
                  <a:solidFill>
                    <a:schemeClr val="bg1"/>
                  </a:solidFill>
                  <a:latin typeface="Calibri" pitchFamily="34" charset="0"/>
                </a:rPr>
                <a:t> </a:t>
              </a:r>
              <a:r>
                <a:rPr lang="es-ES" sz="900" b="1" dirty="0">
                  <a:solidFill>
                    <a:schemeClr val="bg1"/>
                  </a:solidFill>
                  <a:latin typeface="Calibri" pitchFamily="34" charset="0"/>
                </a:rPr>
                <a:t>AMBIENTALES</a:t>
              </a:r>
              <a:endParaRPr lang="es-ES" dirty="0">
                <a:solidFill>
                  <a:schemeClr val="bg1"/>
                </a:solidFill>
                <a:latin typeface="Arial" pitchFamily="34" charset="0"/>
              </a:endParaRPr>
            </a:p>
          </p:txBody>
        </p:sp>
        <p:sp>
          <p:nvSpPr>
            <p:cNvPr id="11" name="Rectangle 34"/>
            <p:cNvSpPr>
              <a:spLocks noChangeArrowheads="1"/>
            </p:cNvSpPr>
            <p:nvPr/>
          </p:nvSpPr>
          <p:spPr bwMode="auto">
            <a:xfrm>
              <a:off x="3508" y="12180"/>
              <a:ext cx="2714" cy="541"/>
            </a:xfrm>
            <a:prstGeom prst="rect">
              <a:avLst/>
            </a:prstGeom>
            <a:solidFill>
              <a:schemeClr val="tx2">
                <a:lumMod val="50000"/>
              </a:schemeClr>
            </a:solidFill>
            <a:ln w="9525">
              <a:solidFill>
                <a:srgbClr val="000000"/>
              </a:solidFill>
              <a:miter lim="800000"/>
              <a:headEnd/>
              <a:tailEnd/>
            </a:ln>
          </p:spPr>
          <p:txBody>
            <a:bodyPr/>
            <a:lstStyle/>
            <a:p>
              <a:pPr algn="ctr">
                <a:spcAft>
                  <a:spcPts val="1000"/>
                </a:spcAft>
                <a:defRPr/>
              </a:pPr>
              <a:r>
                <a:rPr lang="es-ES" sz="900" b="1" dirty="0">
                  <a:solidFill>
                    <a:schemeClr val="bg1"/>
                  </a:solidFill>
                  <a:latin typeface="Calibri" pitchFamily="34" charset="0"/>
                </a:rPr>
                <a:t>EVALUACIÓN DE LOS IMPACTOS AMBIENTALES</a:t>
              </a:r>
              <a:endParaRPr lang="es-ES" dirty="0">
                <a:solidFill>
                  <a:schemeClr val="bg1"/>
                </a:solidFill>
                <a:latin typeface="Arial" pitchFamily="34" charset="0"/>
              </a:endParaRPr>
            </a:p>
          </p:txBody>
        </p:sp>
        <p:sp>
          <p:nvSpPr>
            <p:cNvPr id="12" name="AutoShape 35"/>
            <p:cNvSpPr>
              <a:spLocks noChangeArrowheads="1"/>
            </p:cNvSpPr>
            <p:nvPr/>
          </p:nvSpPr>
          <p:spPr bwMode="auto">
            <a:xfrm>
              <a:off x="4608" y="10201"/>
              <a:ext cx="440" cy="360"/>
            </a:xfrm>
            <a:prstGeom prst="downArrow">
              <a:avLst>
                <a:gd name="adj1" fmla="val 50000"/>
                <a:gd name="adj2" fmla="val 25000"/>
              </a:avLst>
            </a:prstGeom>
            <a:solidFill>
              <a:srgbClr val="FFFF99"/>
            </a:solidFill>
            <a:ln w="9525" algn="ctr">
              <a:solidFill>
                <a:srgbClr val="000000"/>
              </a:solidFill>
              <a:miter lim="800000"/>
              <a:headEnd/>
              <a:tailEnd/>
            </a:ln>
          </p:spPr>
          <p:txBody>
            <a:bodyPr/>
            <a:lstStyle/>
            <a:p>
              <a:endParaRPr lang="en-US"/>
            </a:p>
          </p:txBody>
        </p:sp>
        <p:sp>
          <p:nvSpPr>
            <p:cNvPr id="13" name="AutoShape 36"/>
            <p:cNvSpPr>
              <a:spLocks noChangeArrowheads="1"/>
            </p:cNvSpPr>
            <p:nvPr/>
          </p:nvSpPr>
          <p:spPr bwMode="auto">
            <a:xfrm>
              <a:off x="4608" y="11641"/>
              <a:ext cx="440" cy="360"/>
            </a:xfrm>
            <a:prstGeom prst="downArrow">
              <a:avLst>
                <a:gd name="adj1" fmla="val 50000"/>
                <a:gd name="adj2" fmla="val 25000"/>
              </a:avLst>
            </a:prstGeom>
            <a:solidFill>
              <a:srgbClr val="FFFF99"/>
            </a:solidFill>
            <a:ln w="9525" algn="ctr">
              <a:solidFill>
                <a:srgbClr val="000000"/>
              </a:solidFill>
              <a:miter lim="800000"/>
              <a:headEnd/>
              <a:tailEnd/>
            </a:ln>
          </p:spPr>
          <p:txBody>
            <a:bodyPr/>
            <a:lstStyle/>
            <a:p>
              <a:endParaRPr lang="en-US"/>
            </a:p>
          </p:txBody>
        </p:sp>
        <p:sp>
          <p:nvSpPr>
            <p:cNvPr id="14" name="AutoShape 37"/>
            <p:cNvSpPr>
              <a:spLocks noChangeArrowheads="1"/>
            </p:cNvSpPr>
            <p:nvPr/>
          </p:nvSpPr>
          <p:spPr bwMode="auto">
            <a:xfrm>
              <a:off x="4608" y="12901"/>
              <a:ext cx="440" cy="540"/>
            </a:xfrm>
            <a:prstGeom prst="downArrow">
              <a:avLst>
                <a:gd name="adj1" fmla="val 50000"/>
                <a:gd name="adj2" fmla="val 30682"/>
              </a:avLst>
            </a:prstGeom>
            <a:solidFill>
              <a:srgbClr val="FFFF99"/>
            </a:solidFill>
            <a:ln w="9525" algn="ctr">
              <a:solidFill>
                <a:srgbClr val="000000"/>
              </a:solidFill>
              <a:miter lim="800000"/>
              <a:headEnd/>
              <a:tailEnd/>
            </a:ln>
          </p:spPr>
          <p:txBody>
            <a:bodyPr/>
            <a:lstStyle/>
            <a:p>
              <a:endParaRPr lang="en-US"/>
            </a:p>
          </p:txBody>
        </p:sp>
        <p:sp>
          <p:nvSpPr>
            <p:cNvPr id="15" name="AutoShape 38"/>
            <p:cNvSpPr>
              <a:spLocks noChangeArrowheads="1"/>
            </p:cNvSpPr>
            <p:nvPr/>
          </p:nvSpPr>
          <p:spPr bwMode="auto">
            <a:xfrm rot="-5400000">
              <a:off x="6783" y="9366"/>
              <a:ext cx="1260" cy="7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391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9525">
              <a:solidFill>
                <a:srgbClr val="000000"/>
              </a:solidFill>
              <a:miter lim="800000"/>
              <a:headEnd/>
              <a:tailEnd/>
            </a:ln>
          </p:spPr>
          <p:txBody>
            <a:bodyPr/>
            <a:lstStyle/>
            <a:p>
              <a:endParaRPr lang="en-US"/>
            </a:p>
          </p:txBody>
        </p:sp>
        <p:sp>
          <p:nvSpPr>
            <p:cNvPr id="16" name="AutoShape 40"/>
            <p:cNvSpPr>
              <a:spLocks noChangeArrowheads="1"/>
            </p:cNvSpPr>
            <p:nvPr/>
          </p:nvSpPr>
          <p:spPr bwMode="auto">
            <a:xfrm rot="16200000" flipH="1">
              <a:off x="6873" y="11796"/>
              <a:ext cx="1080" cy="7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391 h 21600"/>
                <a:gd name="T20" fmla="*/ 1852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9525" algn="ctr">
              <a:solidFill>
                <a:srgbClr val="000000"/>
              </a:solidFill>
              <a:miter lim="800000"/>
              <a:headEnd/>
              <a:tailEnd/>
            </a:ln>
          </p:spPr>
          <p:txBody>
            <a:bodyPr/>
            <a:lstStyle/>
            <a:p>
              <a:endParaRPr lang="en-US"/>
            </a:p>
          </p:txBody>
        </p:sp>
        <p:sp>
          <p:nvSpPr>
            <p:cNvPr id="17" name="Rectangle 41" descr="5%"/>
            <p:cNvSpPr>
              <a:spLocks noChangeArrowheads="1"/>
            </p:cNvSpPr>
            <p:nvPr/>
          </p:nvSpPr>
          <p:spPr bwMode="auto">
            <a:xfrm>
              <a:off x="9008" y="7502"/>
              <a:ext cx="660" cy="5038"/>
            </a:xfrm>
            <a:prstGeom prst="rect">
              <a:avLst/>
            </a:prstGeom>
            <a:pattFill prst="pct5">
              <a:fgClr>
                <a:srgbClr val="3333CC">
                  <a:alpha val="83000"/>
                </a:srgbClr>
              </a:fgClr>
              <a:bgClr>
                <a:srgbClr val="3333CC">
                  <a:alpha val="83000"/>
                </a:srgbClr>
              </a:bgClr>
            </a:pattFill>
            <a:ln w="9525">
              <a:noFill/>
              <a:miter lim="800000"/>
              <a:headEnd/>
              <a:tailEnd/>
            </a:ln>
            <a:effectLst/>
            <a:scene3d>
              <a:camera prst="legacyObliqueBottomLeft"/>
              <a:lightRig rig="legacyFlat3" dir="t"/>
            </a:scene3d>
            <a:sp3d extrusionH="430200" prstMaterial="legacyMatte">
              <a:bevelT w="13500" h="13500" prst="angle"/>
              <a:bevelB w="13500" h="13500" prst="angle"/>
              <a:extrusionClr>
                <a:srgbClr val="3333CC"/>
              </a:extrusionClr>
            </a:sp3d>
          </p:spPr>
          <p:txBody>
            <a:bodyPr vert="vert">
              <a:flatTx/>
            </a:bodyPr>
            <a:lstStyle/>
            <a:p>
              <a:pPr algn="ctr">
                <a:spcAft>
                  <a:spcPts val="1000"/>
                </a:spcAft>
                <a:defRPr/>
              </a:pPr>
              <a:r>
                <a:rPr lang="es-ES" sz="1400" b="1" dirty="0">
                  <a:solidFill>
                    <a:schemeClr val="accent2">
                      <a:lumMod val="20000"/>
                      <a:lumOff val="80000"/>
                    </a:schemeClr>
                  </a:solidFill>
                  <a:latin typeface="Calibri" pitchFamily="34" charset="0"/>
                </a:rPr>
                <a:t>PROCESO DE PARTICIPACIÓN</a:t>
              </a:r>
            </a:p>
            <a:p>
              <a:pPr algn="ctr">
                <a:spcAft>
                  <a:spcPts val="1000"/>
                </a:spcAft>
                <a:defRPr/>
              </a:pPr>
              <a:r>
                <a:rPr lang="es-ES" sz="1400" b="1" dirty="0">
                  <a:solidFill>
                    <a:schemeClr val="accent2">
                      <a:lumMod val="20000"/>
                      <a:lumOff val="80000"/>
                    </a:schemeClr>
                  </a:solidFill>
                  <a:latin typeface="Calibri" pitchFamily="34" charset="0"/>
                </a:rPr>
                <a:t> CIUDADANA</a:t>
              </a:r>
              <a:endParaRPr lang="es-ES" sz="1400" dirty="0">
                <a:solidFill>
                  <a:schemeClr val="accent2">
                    <a:lumMod val="20000"/>
                    <a:lumOff val="80000"/>
                  </a:schemeClr>
                </a:solidFill>
                <a:latin typeface="Arial" pitchFamily="34" charset="0"/>
              </a:endParaRPr>
            </a:p>
          </p:txBody>
        </p:sp>
        <p:sp>
          <p:nvSpPr>
            <p:cNvPr id="18" name="AutoShape 42"/>
            <p:cNvSpPr>
              <a:spLocks noChangeArrowheads="1"/>
            </p:cNvSpPr>
            <p:nvPr/>
          </p:nvSpPr>
          <p:spPr bwMode="auto">
            <a:xfrm rot="16200000" flipH="1">
              <a:off x="8358" y="13181"/>
              <a:ext cx="1080" cy="8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408 h 21600"/>
                <a:gd name="T20" fmla="*/ 1852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9525" algn="ctr">
              <a:solidFill>
                <a:srgbClr val="000000"/>
              </a:solidFill>
              <a:miter lim="800000"/>
              <a:headEnd/>
              <a:tailEnd/>
            </a:ln>
          </p:spPr>
          <p:txBody>
            <a:bodyPr/>
            <a:lstStyle/>
            <a:p>
              <a:endParaRPr lang="en-US"/>
            </a:p>
          </p:txBody>
        </p:sp>
        <p:sp>
          <p:nvSpPr>
            <p:cNvPr id="19" name="AutoShape 43"/>
            <p:cNvSpPr>
              <a:spLocks noChangeArrowheads="1"/>
            </p:cNvSpPr>
            <p:nvPr/>
          </p:nvSpPr>
          <p:spPr bwMode="auto">
            <a:xfrm rot="-5400000">
              <a:off x="8433" y="6306"/>
              <a:ext cx="1260" cy="7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391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9525" algn="ctr">
              <a:solidFill>
                <a:srgbClr val="000000"/>
              </a:solidFill>
              <a:miter lim="800000"/>
              <a:headEnd/>
              <a:tailEnd/>
            </a:ln>
          </p:spPr>
          <p:txBody>
            <a:bodyPr/>
            <a:lstStyle/>
            <a:p>
              <a:endParaRPr lang="en-US"/>
            </a:p>
          </p:txBody>
        </p:sp>
      </p:grpSp>
      <p:sp>
        <p:nvSpPr>
          <p:cNvPr id="20" name="Rectangle 21"/>
          <p:cNvSpPr>
            <a:spLocks noChangeArrowheads="1"/>
          </p:cNvSpPr>
          <p:nvPr/>
        </p:nvSpPr>
        <p:spPr bwMode="auto">
          <a:xfrm>
            <a:off x="3330598" y="1658958"/>
            <a:ext cx="857250" cy="200025"/>
          </a:xfrm>
          <a:prstGeom prst="rect">
            <a:avLst/>
          </a:prstGeom>
          <a:noFill/>
          <a:ln w="9525">
            <a:noFill/>
            <a:miter lim="800000"/>
            <a:headEnd/>
            <a:tailEnd/>
          </a:ln>
        </p:spPr>
        <p:txBody>
          <a:bodyPr anchor="ctr">
            <a:spAutoFit/>
          </a:bodyPr>
          <a:lstStyle/>
          <a:p>
            <a:pPr eaLnBrk="0" hangingPunct="0"/>
            <a:r>
              <a:rPr lang="es-ES" sz="700" dirty="0">
                <a:cs typeface="Times New Roman" pitchFamily="18" charset="0"/>
              </a:rPr>
              <a:t>INTERACCIÓN</a:t>
            </a:r>
            <a:endParaRPr lang="es-ES" dirty="0"/>
          </a:p>
        </p:txBody>
      </p:sp>
      <p:pic>
        <p:nvPicPr>
          <p:cNvPr id="21" name="Imagen 20"/>
          <p:cNvPicPr>
            <a:picLocks noChangeAspect="1"/>
          </p:cNvPicPr>
          <p:nvPr/>
        </p:nvPicPr>
        <p:blipFill>
          <a:blip r:embed="rId2" cstate="print"/>
          <a:stretch>
            <a:fillRect/>
          </a:stretch>
        </p:blipFill>
        <p:spPr>
          <a:xfrm>
            <a:off x="8100392" y="332656"/>
            <a:ext cx="816935" cy="426757"/>
          </a:xfrm>
          <a:prstGeom prst="rect">
            <a:avLst/>
          </a:prstGeom>
        </p:spPr>
      </p:pic>
      <p:pic>
        <p:nvPicPr>
          <p:cNvPr id="22" name="Imagen 21"/>
          <p:cNvPicPr>
            <a:picLocks noChangeAspect="1"/>
          </p:cNvPicPr>
          <p:nvPr/>
        </p:nvPicPr>
        <p:blipFill>
          <a:blip r:embed="rId3" cstate="print"/>
          <a:stretch>
            <a:fillRect/>
          </a:stretch>
        </p:blipFill>
        <p:spPr>
          <a:xfrm>
            <a:off x="179512" y="88795"/>
            <a:ext cx="1518036" cy="48772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769438"/>
            <a:ext cx="6570345" cy="4819650"/>
          </a:xfrm>
          <a:prstGeom prst="rect">
            <a:avLst/>
          </a:prstGeom>
          <a:ln>
            <a:noFill/>
          </a:ln>
          <a:effectLst>
            <a:outerShdw blurRad="292100" dist="139700" dir="2700000" algn="tl" rotWithShape="0">
              <a:srgbClr val="333333">
                <a:alpha val="65000"/>
              </a:srgbClr>
            </a:outerShdw>
          </a:effectLst>
        </p:spPr>
      </p:pic>
      <p:sp>
        <p:nvSpPr>
          <p:cNvPr id="4" name="Text Box 9"/>
          <p:cNvSpPr txBox="1">
            <a:spLocks noChangeArrowheads="1"/>
          </p:cNvSpPr>
          <p:nvPr/>
        </p:nvSpPr>
        <p:spPr bwMode="auto">
          <a:xfrm>
            <a:off x="1691680" y="620688"/>
            <a:ext cx="5904656" cy="461647"/>
          </a:xfrm>
          <a:prstGeom prst="rect">
            <a:avLst/>
          </a:prstGeom>
          <a:noFill/>
          <a:ln w="9525">
            <a:noFill/>
            <a:miter lim="800000"/>
            <a:headEnd/>
            <a:tailEnd/>
          </a:ln>
          <a:effectLst/>
        </p:spPr>
        <p:txBody>
          <a:bodyPr wrap="square" lIns="91422" tIns="45711" rIns="91422" bIns="45711">
            <a:spAutoFit/>
          </a:bodyPr>
          <a:lstStyle/>
          <a:p>
            <a:pPr marL="342900" indent="-342900" algn="ctr" defTabSz="873125"/>
            <a:r>
              <a:rPr lang="es-PE" sz="2400" b="1" dirty="0">
                <a:solidFill>
                  <a:schemeClr val="accent1">
                    <a:satMod val="150000"/>
                  </a:schemeClr>
                </a:solidFill>
                <a:effectLst>
                  <a:outerShdw blurRad="50800" dist="50800" dir="5400000" algn="ctr" rotWithShape="0">
                    <a:schemeClr val="bg1">
                      <a:lumMod val="85000"/>
                    </a:schemeClr>
                  </a:outerShdw>
                </a:effectLst>
                <a:latin typeface="Agency FB" pitchFamily="34" charset="0"/>
                <a:ea typeface="+mj-ea"/>
                <a:cs typeface="+mj-cs"/>
              </a:rPr>
              <a:t>ACTIVIDADES QUE IMPACTAN EL AMBIENTE</a:t>
            </a:r>
            <a:endParaRPr lang="es-ES" sz="2400" b="1" dirty="0"/>
          </a:p>
        </p:txBody>
      </p:sp>
      <p:pic>
        <p:nvPicPr>
          <p:cNvPr id="3" name="Imagen 2"/>
          <p:cNvPicPr>
            <a:picLocks noChangeAspect="1"/>
          </p:cNvPicPr>
          <p:nvPr/>
        </p:nvPicPr>
        <p:blipFill>
          <a:blip r:embed="rId3" cstate="print"/>
          <a:stretch>
            <a:fillRect/>
          </a:stretch>
        </p:blipFill>
        <p:spPr>
          <a:xfrm>
            <a:off x="8100392" y="285538"/>
            <a:ext cx="816935" cy="426757"/>
          </a:xfrm>
          <a:prstGeom prst="rect">
            <a:avLst/>
          </a:prstGeom>
        </p:spPr>
      </p:pic>
      <p:pic>
        <p:nvPicPr>
          <p:cNvPr id="5" name="Imagen 4"/>
          <p:cNvPicPr>
            <a:picLocks noChangeAspect="1"/>
          </p:cNvPicPr>
          <p:nvPr/>
        </p:nvPicPr>
        <p:blipFill>
          <a:blip r:embed="rId4" cstate="print"/>
          <a:stretch>
            <a:fillRect/>
          </a:stretch>
        </p:blipFill>
        <p:spPr>
          <a:xfrm>
            <a:off x="428606" y="132966"/>
            <a:ext cx="1518036" cy="487722"/>
          </a:xfrm>
          <a:prstGeom prst="rect">
            <a:avLst/>
          </a:prstGeom>
        </p:spPr>
      </p:pic>
    </p:spTree>
    <p:extLst>
      <p:ext uri="{BB962C8B-B14F-4D97-AF65-F5344CB8AC3E}">
        <p14:creationId xmlns:p14="http://schemas.microsoft.com/office/powerpoint/2010/main" val="3015384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8" name="Rectangle 18"/>
          <p:cNvSpPr>
            <a:spLocks noChangeArrowheads="1"/>
          </p:cNvSpPr>
          <p:nvPr/>
        </p:nvSpPr>
        <p:spPr bwMode="auto">
          <a:xfrm>
            <a:off x="396875" y="1773238"/>
            <a:ext cx="8494713" cy="4464050"/>
          </a:xfrm>
          <a:prstGeom prst="rect">
            <a:avLst/>
          </a:prstGeom>
          <a:noFill/>
          <a:ln w="9525">
            <a:noFill/>
            <a:miter lim="800000"/>
            <a:headEnd/>
            <a:tailEnd/>
          </a:ln>
        </p:spPr>
        <p:txBody>
          <a:bodyPr lIns="99529" tIns="49765" rIns="99529" bIns="49765"/>
          <a:lstStyle/>
          <a:p>
            <a:pPr marL="639763" indent="-639763" defTabSz="995363">
              <a:spcBef>
                <a:spcPct val="20000"/>
              </a:spcBef>
              <a:buClr>
                <a:schemeClr val="hlink"/>
              </a:buClr>
              <a:buFont typeface="Wingdings" pitchFamily="2" charset="2"/>
              <a:buNone/>
            </a:pPr>
            <a:endParaRPr lang="en-US" sz="2500" b="1">
              <a:effectLst>
                <a:outerShdw blurRad="38100" dist="38100" dir="2700000" algn="tl">
                  <a:srgbClr val="FFFFFF"/>
                </a:outerShdw>
              </a:effectLst>
            </a:endParaRPr>
          </a:p>
        </p:txBody>
      </p:sp>
      <p:sp>
        <p:nvSpPr>
          <p:cNvPr id="179209" name="Text Box 9"/>
          <p:cNvSpPr txBox="1">
            <a:spLocks noChangeArrowheads="1"/>
          </p:cNvSpPr>
          <p:nvPr/>
        </p:nvSpPr>
        <p:spPr bwMode="auto">
          <a:xfrm>
            <a:off x="1619672" y="188640"/>
            <a:ext cx="6286544" cy="1200310"/>
          </a:xfrm>
          <a:prstGeom prst="rect">
            <a:avLst/>
          </a:prstGeom>
          <a:noFill/>
          <a:ln w="9525">
            <a:noFill/>
            <a:miter lim="800000"/>
            <a:headEnd/>
            <a:tailEnd/>
          </a:ln>
          <a:effectLst/>
        </p:spPr>
        <p:txBody>
          <a:bodyPr wrap="square" lIns="91422" tIns="45711" rIns="91422" bIns="45711">
            <a:spAutoFit/>
          </a:bodyPr>
          <a:lstStyle/>
          <a:p>
            <a:pPr marL="342900" indent="-342900" algn="ctr" defTabSz="873125"/>
            <a:r>
              <a:rPr lang="es-PE" sz="2400" b="1" dirty="0">
                <a:solidFill>
                  <a:schemeClr val="accent1">
                    <a:satMod val="150000"/>
                  </a:schemeClr>
                </a:solidFill>
                <a:effectLst>
                  <a:outerShdw blurRad="50800" dist="50800" dir="5400000" algn="ctr" rotWithShape="0">
                    <a:schemeClr val="bg1">
                      <a:lumMod val="85000"/>
                    </a:schemeClr>
                  </a:outerShdw>
                </a:effectLst>
                <a:latin typeface="Agency FB" pitchFamily="34" charset="0"/>
                <a:ea typeface="+mj-ea"/>
                <a:cs typeface="+mj-cs"/>
              </a:rPr>
              <a:t>DESCRIPICIÓN DE LOS IMPACTOS EN EL AMBIENTE FÍSICO Y BIOLÓGICO Y SOCIAL</a:t>
            </a:r>
            <a:endParaRPr lang="es-ES" sz="2400" b="1" dirty="0">
              <a:solidFill>
                <a:schemeClr val="accent1">
                  <a:satMod val="150000"/>
                </a:schemeClr>
              </a:solidFill>
              <a:effectLst>
                <a:outerShdw blurRad="50800" dist="50800" dir="5400000" algn="ctr" rotWithShape="0">
                  <a:schemeClr val="bg1">
                    <a:lumMod val="85000"/>
                  </a:schemeClr>
                </a:outerShdw>
              </a:effectLst>
              <a:latin typeface="Agency FB" pitchFamily="34" charset="0"/>
              <a:ea typeface="+mj-ea"/>
              <a:cs typeface="+mj-cs"/>
            </a:endParaRPr>
          </a:p>
          <a:p>
            <a:pPr marL="342900" indent="-342900" algn="ctr" defTabSz="873125"/>
            <a:endParaRPr lang="es-ES" sz="2400" b="1" dirty="0"/>
          </a:p>
        </p:txBody>
      </p:sp>
      <p:graphicFrame>
        <p:nvGraphicFramePr>
          <p:cNvPr id="7" name="6 Tabla"/>
          <p:cNvGraphicFramePr>
            <a:graphicFrameLocks noGrp="1"/>
          </p:cNvGraphicFramePr>
          <p:nvPr>
            <p:extLst>
              <p:ext uri="{D42A27DB-BD31-4B8C-83A1-F6EECF244321}">
                <p14:modId xmlns:p14="http://schemas.microsoft.com/office/powerpoint/2010/main" val="2272859552"/>
              </p:ext>
            </p:extLst>
          </p:nvPr>
        </p:nvGraphicFramePr>
        <p:xfrm>
          <a:off x="322075" y="1340768"/>
          <a:ext cx="8568951" cy="5109904"/>
        </p:xfrm>
        <a:graphic>
          <a:graphicData uri="http://schemas.openxmlformats.org/drawingml/2006/table">
            <a:tbl>
              <a:tblPr firstRow="1" bandRow="1">
                <a:tableStyleId>{F5AB1C69-6EDB-4FF4-983F-18BD219EF322}</a:tableStyleId>
              </a:tblPr>
              <a:tblGrid>
                <a:gridCol w="2856317">
                  <a:extLst>
                    <a:ext uri="{9D8B030D-6E8A-4147-A177-3AD203B41FA5}">
                      <a16:colId xmlns:a16="http://schemas.microsoft.com/office/drawing/2014/main" val="20000"/>
                    </a:ext>
                  </a:extLst>
                </a:gridCol>
                <a:gridCol w="2856317">
                  <a:extLst>
                    <a:ext uri="{9D8B030D-6E8A-4147-A177-3AD203B41FA5}">
                      <a16:colId xmlns:a16="http://schemas.microsoft.com/office/drawing/2014/main" val="20001"/>
                    </a:ext>
                  </a:extLst>
                </a:gridCol>
                <a:gridCol w="2856317">
                  <a:extLst>
                    <a:ext uri="{9D8B030D-6E8A-4147-A177-3AD203B41FA5}">
                      <a16:colId xmlns:a16="http://schemas.microsoft.com/office/drawing/2014/main" val="20002"/>
                    </a:ext>
                  </a:extLst>
                </a:gridCol>
              </a:tblGrid>
              <a:tr h="559372">
                <a:tc rowSpan="9">
                  <a:txBody>
                    <a:bodyPr/>
                    <a:lstStyle/>
                    <a:p>
                      <a:pPr algn="ctr"/>
                      <a:r>
                        <a:rPr lang="es-PE" sz="2400" dirty="0"/>
                        <a:t>ETAPA DE CONSTRUCCIÓN </a:t>
                      </a:r>
                    </a:p>
                  </a:txBody>
                  <a:tcPr anchor="ctr"/>
                </a:tc>
                <a:tc>
                  <a:txBody>
                    <a:bodyPr/>
                    <a:lstStyle/>
                    <a:p>
                      <a:r>
                        <a:rPr lang="es-PE" sz="1400" dirty="0"/>
                        <a:t>IMPACTO</a:t>
                      </a:r>
                      <a:r>
                        <a:rPr lang="es-PE" sz="1400" baseline="0" dirty="0"/>
                        <a:t> NEGATIVO</a:t>
                      </a:r>
                      <a:endParaRPr lang="es-PE" sz="1400" dirty="0"/>
                    </a:p>
                  </a:txBody>
                  <a:tcPr/>
                </a:tc>
                <a:tc>
                  <a:txBody>
                    <a:bodyPr/>
                    <a:lstStyle/>
                    <a:p>
                      <a:r>
                        <a:rPr lang="es-PE" sz="1400" dirty="0"/>
                        <a:t>IMPACTO POSITIVO</a:t>
                      </a:r>
                    </a:p>
                  </a:txBody>
                  <a:tcPr/>
                </a:tc>
                <a:extLst>
                  <a:ext uri="{0D108BD9-81ED-4DB2-BD59-A6C34878D82A}">
                    <a16:rowId xmlns:a16="http://schemas.microsoft.com/office/drawing/2014/main" val="10000"/>
                  </a:ext>
                </a:extLst>
              </a:tr>
              <a:tr h="553469">
                <a:tc vMerge="1">
                  <a:txBody>
                    <a:bodyPr/>
                    <a:lstStyle/>
                    <a:p>
                      <a:endParaRPr lang="es-PE" sz="1400" dirty="0"/>
                    </a:p>
                  </a:txBody>
                  <a:tcPr/>
                </a:tc>
                <a:tc>
                  <a:txBody>
                    <a:bodyPr/>
                    <a:lstStyle/>
                    <a:p>
                      <a:r>
                        <a:rPr lang="es-PE" sz="1400" dirty="0"/>
                        <a:t>Disminución</a:t>
                      </a:r>
                      <a:r>
                        <a:rPr lang="es-PE" sz="1400" baseline="0" dirty="0"/>
                        <a:t> de la calidad de aire (moderada)</a:t>
                      </a:r>
                      <a:endParaRPr lang="es-PE" sz="1400" dirty="0"/>
                    </a:p>
                  </a:txBody>
                  <a:tcPr/>
                </a:tc>
                <a:tc>
                  <a:txBody>
                    <a:bodyPr/>
                    <a:lstStyle/>
                    <a:p>
                      <a:r>
                        <a:rPr lang="es-PE" sz="1400" dirty="0"/>
                        <a:t>Dinamización de</a:t>
                      </a:r>
                      <a:r>
                        <a:rPr lang="es-PE" sz="1400" baseline="0" dirty="0"/>
                        <a:t> la economía local (moderada)</a:t>
                      </a:r>
                      <a:endParaRPr lang="es-PE" sz="1400" dirty="0"/>
                    </a:p>
                  </a:txBody>
                  <a:tcPr/>
                </a:tc>
                <a:extLst>
                  <a:ext uri="{0D108BD9-81ED-4DB2-BD59-A6C34878D82A}">
                    <a16:rowId xmlns:a16="http://schemas.microsoft.com/office/drawing/2014/main" val="10001"/>
                  </a:ext>
                </a:extLst>
              </a:tr>
              <a:tr h="559372">
                <a:tc vMerge="1">
                  <a:txBody>
                    <a:bodyPr/>
                    <a:lstStyle/>
                    <a:p>
                      <a:endParaRPr lang="es-P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1400" dirty="0"/>
                        <a:t>Afectación</a:t>
                      </a:r>
                      <a:r>
                        <a:rPr lang="es-PE" sz="1400" baseline="0" dirty="0"/>
                        <a:t> a la calidad de agua (moderada)</a:t>
                      </a:r>
                      <a:endParaRPr lang="es-PE" sz="1400" dirty="0"/>
                    </a:p>
                  </a:txBody>
                  <a:tcPr/>
                </a:tc>
                <a:tc>
                  <a:txBody>
                    <a:bodyPr/>
                    <a:lstStyle/>
                    <a:p>
                      <a:r>
                        <a:rPr lang="es-PE" sz="1400" dirty="0"/>
                        <a:t>Generación</a:t>
                      </a:r>
                      <a:r>
                        <a:rPr lang="es-PE" sz="1400" baseline="0" dirty="0"/>
                        <a:t> de empleo (moderada)</a:t>
                      </a:r>
                      <a:endParaRPr lang="es-PE" sz="1400" dirty="0"/>
                    </a:p>
                  </a:txBody>
                  <a:tcPr/>
                </a:tc>
                <a:extLst>
                  <a:ext uri="{0D108BD9-81ED-4DB2-BD59-A6C34878D82A}">
                    <a16:rowId xmlns:a16="http://schemas.microsoft.com/office/drawing/2014/main" val="10002"/>
                  </a:ext>
                </a:extLst>
              </a:tr>
              <a:tr h="794898">
                <a:tc vMerge="1">
                  <a:txBody>
                    <a:bodyPr/>
                    <a:lstStyle/>
                    <a:p>
                      <a:endParaRPr lang="es-PE" sz="1400" dirty="0"/>
                    </a:p>
                  </a:txBody>
                  <a:tcPr/>
                </a:tc>
                <a:tc>
                  <a:txBody>
                    <a:bodyPr/>
                    <a:lstStyle/>
                    <a:p>
                      <a:r>
                        <a:rPr lang="es-PE" sz="1400" dirty="0"/>
                        <a:t>Alteración de la geología y geomorfología</a:t>
                      </a:r>
                      <a:r>
                        <a:rPr lang="es-PE" sz="1400" baseline="0" dirty="0"/>
                        <a:t> de la zona (alta)</a:t>
                      </a:r>
                      <a:endParaRPr lang="es-PE" sz="1400" dirty="0"/>
                    </a:p>
                  </a:txBody>
                  <a:tcPr/>
                </a:tc>
                <a:tc>
                  <a:txBody>
                    <a:bodyPr/>
                    <a:lstStyle/>
                    <a:p>
                      <a:endParaRPr lang="es-PE" sz="1400" dirty="0"/>
                    </a:p>
                  </a:txBody>
                  <a:tcPr/>
                </a:tc>
                <a:extLst>
                  <a:ext uri="{0D108BD9-81ED-4DB2-BD59-A6C34878D82A}">
                    <a16:rowId xmlns:a16="http://schemas.microsoft.com/office/drawing/2014/main" val="10003"/>
                  </a:ext>
                </a:extLst>
              </a:tr>
              <a:tr h="514690">
                <a:tc vMerge="1">
                  <a:txBody>
                    <a:bodyPr/>
                    <a:lstStyle/>
                    <a:p>
                      <a:endParaRPr lang="es-PE" sz="1400" dirty="0"/>
                    </a:p>
                  </a:txBody>
                  <a:tcPr/>
                </a:tc>
                <a:tc>
                  <a:txBody>
                    <a:bodyPr/>
                    <a:lstStyle/>
                    <a:p>
                      <a:r>
                        <a:rPr lang="es-PE" sz="1400" dirty="0"/>
                        <a:t>Alteración en la calidad de los suelos (moderada)</a:t>
                      </a:r>
                    </a:p>
                  </a:txBody>
                  <a:tcPr/>
                </a:tc>
                <a:tc>
                  <a:txBody>
                    <a:bodyPr/>
                    <a:lstStyle/>
                    <a:p>
                      <a:endParaRPr lang="es-PE" sz="1400" dirty="0"/>
                    </a:p>
                  </a:txBody>
                  <a:tcPr/>
                </a:tc>
                <a:extLst>
                  <a:ext uri="{0D108BD9-81ED-4DB2-BD59-A6C34878D82A}">
                    <a16:rowId xmlns:a16="http://schemas.microsoft.com/office/drawing/2014/main" val="10004"/>
                  </a:ext>
                </a:extLst>
              </a:tr>
              <a:tr h="514690">
                <a:tc vMerge="1">
                  <a:txBody>
                    <a:bodyPr/>
                    <a:lstStyle/>
                    <a:p>
                      <a:endParaRPr lang="es-PE" sz="1400" dirty="0"/>
                    </a:p>
                  </a:txBody>
                  <a:tcPr/>
                </a:tc>
                <a:tc>
                  <a:txBody>
                    <a:bodyPr/>
                    <a:lstStyle/>
                    <a:p>
                      <a:r>
                        <a:rPr lang="es-PE" sz="1400" dirty="0"/>
                        <a:t>Efectos sobre</a:t>
                      </a:r>
                      <a:r>
                        <a:rPr lang="es-PE" sz="1400" baseline="0" dirty="0"/>
                        <a:t> la salud y seguridad (moderada)</a:t>
                      </a:r>
                      <a:endParaRPr lang="es-PE" sz="1400" dirty="0"/>
                    </a:p>
                  </a:txBody>
                  <a:tcPr/>
                </a:tc>
                <a:tc>
                  <a:txBody>
                    <a:bodyPr/>
                    <a:lstStyle/>
                    <a:p>
                      <a:endParaRPr lang="es-PE" sz="1400" dirty="0"/>
                    </a:p>
                  </a:txBody>
                  <a:tcPr/>
                </a:tc>
                <a:extLst>
                  <a:ext uri="{0D108BD9-81ED-4DB2-BD59-A6C34878D82A}">
                    <a16:rowId xmlns:a16="http://schemas.microsoft.com/office/drawing/2014/main" val="10005"/>
                  </a:ext>
                </a:extLst>
              </a:tr>
              <a:tr h="514690">
                <a:tc vMerge="1">
                  <a:txBody>
                    <a:bodyPr/>
                    <a:lstStyle/>
                    <a:p>
                      <a:endParaRPr lang="es-PE" sz="1400" dirty="0"/>
                    </a:p>
                  </a:txBody>
                  <a:tcPr/>
                </a:tc>
                <a:tc>
                  <a:txBody>
                    <a:bodyPr/>
                    <a:lstStyle/>
                    <a:p>
                      <a:r>
                        <a:rPr lang="es-PE" sz="1400" dirty="0"/>
                        <a:t>Alteración</a:t>
                      </a:r>
                      <a:r>
                        <a:rPr lang="es-PE" sz="1400" baseline="0" dirty="0"/>
                        <a:t> de la calidad del paisaje local (moderada)</a:t>
                      </a:r>
                      <a:endParaRPr lang="es-PE" sz="1400" dirty="0"/>
                    </a:p>
                  </a:txBody>
                  <a:tcPr/>
                </a:tc>
                <a:tc>
                  <a:txBody>
                    <a:bodyPr/>
                    <a:lstStyle/>
                    <a:p>
                      <a:endParaRPr lang="es-PE" sz="1400" dirty="0"/>
                    </a:p>
                  </a:txBody>
                  <a:tcPr/>
                </a:tc>
                <a:extLst>
                  <a:ext uri="{0D108BD9-81ED-4DB2-BD59-A6C34878D82A}">
                    <a16:rowId xmlns:a16="http://schemas.microsoft.com/office/drawing/2014/main" val="10006"/>
                  </a:ext>
                </a:extLst>
              </a:tr>
              <a:tr h="514690">
                <a:tc vMerge="1">
                  <a:txBody>
                    <a:bodyPr/>
                    <a:lstStyle/>
                    <a:p>
                      <a:endParaRPr lang="es-PE" sz="1400" dirty="0"/>
                    </a:p>
                  </a:txBody>
                  <a:tcPr/>
                </a:tc>
                <a:tc>
                  <a:txBody>
                    <a:bodyPr/>
                    <a:lstStyle/>
                    <a:p>
                      <a:r>
                        <a:rPr lang="es-PE" sz="1400" dirty="0"/>
                        <a:t>Expectativa</a:t>
                      </a:r>
                      <a:r>
                        <a:rPr lang="es-PE" sz="1400" baseline="0" dirty="0"/>
                        <a:t> sobredimensionada de puestos de trabajo (moderada)</a:t>
                      </a:r>
                      <a:endParaRPr lang="es-PE" sz="1400" dirty="0"/>
                    </a:p>
                  </a:txBody>
                  <a:tcPr/>
                </a:tc>
                <a:tc>
                  <a:txBody>
                    <a:bodyPr/>
                    <a:lstStyle/>
                    <a:p>
                      <a:endParaRPr lang="es-PE" sz="1400" dirty="0"/>
                    </a:p>
                  </a:txBody>
                  <a:tcPr/>
                </a:tc>
                <a:extLst>
                  <a:ext uri="{0D108BD9-81ED-4DB2-BD59-A6C34878D82A}">
                    <a16:rowId xmlns:a16="http://schemas.microsoft.com/office/drawing/2014/main" val="10007"/>
                  </a:ext>
                </a:extLst>
              </a:tr>
              <a:tr h="356793">
                <a:tc vMerge="1">
                  <a:txBody>
                    <a:bodyPr/>
                    <a:lstStyle/>
                    <a:p>
                      <a:pPr algn="ctr"/>
                      <a:endParaRPr lang="es-PE" sz="2400" dirty="0"/>
                    </a:p>
                  </a:txBody>
                  <a:tcPr anchor="ctr"/>
                </a:tc>
                <a:tc>
                  <a:txBody>
                    <a:bodyPr/>
                    <a:lstStyle/>
                    <a:p>
                      <a:r>
                        <a:rPr lang="es-PE" sz="1400" dirty="0"/>
                        <a:t>Alteración de cultivos</a:t>
                      </a:r>
                      <a:r>
                        <a:rPr lang="es-PE" sz="1400" baseline="0" dirty="0"/>
                        <a:t> (alta)</a:t>
                      </a:r>
                      <a:endParaRPr lang="es-PE" sz="1400" dirty="0"/>
                    </a:p>
                  </a:txBody>
                  <a:tcPr/>
                </a:tc>
                <a:tc>
                  <a:txBody>
                    <a:bodyPr/>
                    <a:lstStyle/>
                    <a:p>
                      <a:endParaRPr lang="es-PE" sz="1400" dirty="0"/>
                    </a:p>
                  </a:txBody>
                  <a:tcPr/>
                </a:tc>
                <a:extLst>
                  <a:ext uri="{0D108BD9-81ED-4DB2-BD59-A6C34878D82A}">
                    <a16:rowId xmlns:a16="http://schemas.microsoft.com/office/drawing/2014/main" val="10008"/>
                  </a:ext>
                </a:extLst>
              </a:tr>
            </a:tbl>
          </a:graphicData>
        </a:graphic>
      </p:graphicFrame>
      <p:pic>
        <p:nvPicPr>
          <p:cNvPr id="2" name="Imagen 1"/>
          <p:cNvPicPr>
            <a:picLocks noChangeAspect="1"/>
          </p:cNvPicPr>
          <p:nvPr/>
        </p:nvPicPr>
        <p:blipFill>
          <a:blip r:embed="rId2" cstate="print"/>
          <a:stretch>
            <a:fillRect/>
          </a:stretch>
        </p:blipFill>
        <p:spPr>
          <a:xfrm>
            <a:off x="8042261" y="222140"/>
            <a:ext cx="816935" cy="426757"/>
          </a:xfrm>
          <a:prstGeom prst="rect">
            <a:avLst/>
          </a:prstGeom>
        </p:spPr>
      </p:pic>
      <p:pic>
        <p:nvPicPr>
          <p:cNvPr id="3" name="Imagen 2"/>
          <p:cNvPicPr>
            <a:picLocks noChangeAspect="1"/>
          </p:cNvPicPr>
          <p:nvPr/>
        </p:nvPicPr>
        <p:blipFill>
          <a:blip r:embed="rId3" cstate="print"/>
          <a:stretch>
            <a:fillRect/>
          </a:stretch>
        </p:blipFill>
        <p:spPr>
          <a:xfrm>
            <a:off x="322075" y="545550"/>
            <a:ext cx="1518036" cy="48772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4" name="Rectangle 18"/>
          <p:cNvSpPr>
            <a:spLocks noChangeArrowheads="1"/>
          </p:cNvSpPr>
          <p:nvPr/>
        </p:nvSpPr>
        <p:spPr bwMode="auto">
          <a:xfrm>
            <a:off x="468313" y="2709863"/>
            <a:ext cx="8494712" cy="3525837"/>
          </a:xfrm>
          <a:prstGeom prst="rect">
            <a:avLst/>
          </a:prstGeom>
          <a:noFill/>
          <a:ln w="9525">
            <a:noFill/>
            <a:miter lim="800000"/>
            <a:headEnd/>
            <a:tailEnd/>
          </a:ln>
        </p:spPr>
        <p:txBody>
          <a:bodyPr lIns="99529" tIns="49765" rIns="99529" bIns="49765"/>
          <a:lstStyle/>
          <a:p>
            <a:pPr marL="639763" indent="-639763" defTabSz="995363">
              <a:spcBef>
                <a:spcPct val="20000"/>
              </a:spcBef>
              <a:buClr>
                <a:schemeClr val="hlink"/>
              </a:buClr>
              <a:buFont typeface="Wingdings" pitchFamily="2" charset="2"/>
              <a:buNone/>
            </a:pPr>
            <a:endParaRPr lang="en-US" sz="2500" b="1">
              <a:effectLst>
                <a:outerShdw blurRad="38100" dist="38100" dir="2700000" algn="tl">
                  <a:srgbClr val="FFFFFF"/>
                </a:outerShdw>
              </a:effectLst>
            </a:endParaRPr>
          </a:p>
        </p:txBody>
      </p:sp>
      <p:sp>
        <p:nvSpPr>
          <p:cNvPr id="183305" name="Text Box 9"/>
          <p:cNvSpPr txBox="1">
            <a:spLocks noChangeArrowheads="1"/>
          </p:cNvSpPr>
          <p:nvPr/>
        </p:nvSpPr>
        <p:spPr bwMode="auto">
          <a:xfrm>
            <a:off x="539552" y="548680"/>
            <a:ext cx="8256087" cy="769423"/>
          </a:xfrm>
          <a:prstGeom prst="rect">
            <a:avLst/>
          </a:prstGeom>
          <a:noFill/>
          <a:ln w="9525">
            <a:noFill/>
            <a:miter lim="800000"/>
            <a:headEnd/>
            <a:tailEnd/>
          </a:ln>
          <a:effectLst/>
        </p:spPr>
        <p:txBody>
          <a:bodyPr wrap="square" lIns="91422" tIns="45711" rIns="91422" bIns="45711">
            <a:spAutoFit/>
          </a:bodyPr>
          <a:lstStyle/>
          <a:p>
            <a:pPr marL="342900" indent="-342900" algn="ctr" defTabSz="873125"/>
            <a:r>
              <a:rPr lang="es-ES" sz="2200" b="1" dirty="0">
                <a:solidFill>
                  <a:schemeClr val="accent1">
                    <a:satMod val="150000"/>
                  </a:schemeClr>
                </a:solidFill>
                <a:effectLst>
                  <a:outerShdw blurRad="50800" dist="50800" dir="5400000" algn="ctr" rotWithShape="0">
                    <a:schemeClr val="bg1">
                      <a:lumMod val="85000"/>
                    </a:schemeClr>
                  </a:outerShdw>
                </a:effectLst>
                <a:latin typeface="Agency FB" pitchFamily="34" charset="0"/>
                <a:ea typeface="+mj-ea"/>
                <a:cs typeface="+mj-cs"/>
              </a:rPr>
              <a:t>PLAN DE MANEJO AMBIENTAL PARA EVITAR, CONTROLAR, MITIGAR Y COMPENSAR LOS IMPACTOS NEGATIVOS Y REFORZAR LOS IMPACTOS POSITIVOS </a:t>
            </a:r>
          </a:p>
        </p:txBody>
      </p:sp>
      <p:sp>
        <p:nvSpPr>
          <p:cNvPr id="183306" name="Text Box 10"/>
          <p:cNvSpPr txBox="1">
            <a:spLocks noChangeArrowheads="1"/>
          </p:cNvSpPr>
          <p:nvPr/>
        </p:nvSpPr>
        <p:spPr bwMode="auto">
          <a:xfrm>
            <a:off x="468313" y="2638425"/>
            <a:ext cx="8278812" cy="457200"/>
          </a:xfrm>
          <a:prstGeom prst="rect">
            <a:avLst/>
          </a:prstGeom>
          <a:noFill/>
          <a:ln w="9525">
            <a:noFill/>
            <a:miter lim="800000"/>
            <a:headEnd/>
            <a:tailEnd/>
          </a:ln>
          <a:effectLst/>
        </p:spPr>
        <p:txBody>
          <a:bodyPr lIns="91422" tIns="45711" rIns="91422" bIns="45711">
            <a:spAutoFit/>
          </a:bodyPr>
          <a:lstStyle/>
          <a:p>
            <a:pPr marL="800100" lvl="1" indent="-342900" defTabSz="873125"/>
            <a:endParaRPr lang="en-US" sz="2400"/>
          </a:p>
        </p:txBody>
      </p:sp>
      <p:sp>
        <p:nvSpPr>
          <p:cNvPr id="183307" name="Text Box 11"/>
          <p:cNvSpPr txBox="1">
            <a:spLocks noChangeArrowheads="1"/>
          </p:cNvSpPr>
          <p:nvPr/>
        </p:nvSpPr>
        <p:spPr bwMode="auto">
          <a:xfrm>
            <a:off x="881063" y="2333625"/>
            <a:ext cx="7866062" cy="412750"/>
          </a:xfrm>
          <a:prstGeom prst="rect">
            <a:avLst/>
          </a:prstGeom>
          <a:noFill/>
          <a:ln w="9525">
            <a:noFill/>
            <a:miter lim="800000"/>
            <a:headEnd/>
            <a:tailEnd/>
          </a:ln>
          <a:effectLst/>
        </p:spPr>
        <p:txBody>
          <a:bodyPr lIns="91422" tIns="45711" rIns="91422" bIns="45711">
            <a:spAutoFit/>
          </a:bodyPr>
          <a:lstStyle/>
          <a:p>
            <a:pPr defTabSz="873125"/>
            <a:endParaRPr lang="en-US" sz="2100"/>
          </a:p>
        </p:txBody>
      </p:sp>
      <p:sp>
        <p:nvSpPr>
          <p:cNvPr id="183308" name="Text Box 12"/>
          <p:cNvSpPr txBox="1">
            <a:spLocks noChangeArrowheads="1"/>
          </p:cNvSpPr>
          <p:nvPr/>
        </p:nvSpPr>
        <p:spPr bwMode="auto">
          <a:xfrm>
            <a:off x="612775" y="1630363"/>
            <a:ext cx="7486650" cy="412750"/>
          </a:xfrm>
          <a:prstGeom prst="rect">
            <a:avLst/>
          </a:prstGeom>
          <a:noFill/>
          <a:ln w="9525">
            <a:noFill/>
            <a:miter lim="800000"/>
            <a:headEnd/>
            <a:tailEnd/>
          </a:ln>
          <a:effectLst/>
        </p:spPr>
        <p:txBody>
          <a:bodyPr lIns="91422" tIns="45711" rIns="91422" bIns="45711">
            <a:spAutoFit/>
          </a:bodyPr>
          <a:lstStyle/>
          <a:p>
            <a:pPr defTabSz="873125">
              <a:spcBef>
                <a:spcPct val="50000"/>
              </a:spcBef>
            </a:pPr>
            <a:endParaRPr lang="en-US" sz="2100"/>
          </a:p>
        </p:txBody>
      </p:sp>
      <p:pic>
        <p:nvPicPr>
          <p:cNvPr id="10" name="9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1719405"/>
            <a:ext cx="5868372" cy="4621778"/>
          </a:xfrm>
          <a:prstGeom prst="rect">
            <a:avLst/>
          </a:prstGeom>
          <a:noFill/>
          <a:ln>
            <a:noFill/>
          </a:ln>
        </p:spPr>
      </p:pic>
      <p:pic>
        <p:nvPicPr>
          <p:cNvPr id="2" name="Imagen 1"/>
          <p:cNvPicPr>
            <a:picLocks noChangeAspect="1"/>
          </p:cNvPicPr>
          <p:nvPr/>
        </p:nvPicPr>
        <p:blipFill>
          <a:blip r:embed="rId3" cstate="print"/>
          <a:stretch>
            <a:fillRect/>
          </a:stretch>
        </p:blipFill>
        <p:spPr>
          <a:xfrm>
            <a:off x="8146090" y="121923"/>
            <a:ext cx="816935" cy="426757"/>
          </a:xfrm>
          <a:prstGeom prst="rect">
            <a:avLst/>
          </a:prstGeom>
        </p:spPr>
      </p:pic>
      <p:pic>
        <p:nvPicPr>
          <p:cNvPr id="3" name="Imagen 2"/>
          <p:cNvPicPr>
            <a:picLocks noChangeAspect="1"/>
          </p:cNvPicPr>
          <p:nvPr/>
        </p:nvPicPr>
        <p:blipFill>
          <a:blip r:embed="rId4" cstate="print"/>
          <a:stretch>
            <a:fillRect/>
          </a:stretch>
        </p:blipFill>
        <p:spPr>
          <a:xfrm>
            <a:off x="252775" y="0"/>
            <a:ext cx="1518036" cy="49381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1302832592"/>
              </p:ext>
            </p:extLst>
          </p:nvPr>
        </p:nvGraphicFramePr>
        <p:xfrm>
          <a:off x="448640" y="332656"/>
          <a:ext cx="8246720" cy="6248019"/>
        </p:xfrm>
        <a:graphic>
          <a:graphicData uri="http://schemas.openxmlformats.org/drawingml/2006/table">
            <a:tbl>
              <a:tblPr>
                <a:tableStyleId>{284E427A-3D55-4303-BF80-6455036E1DE7}</a:tableStyleId>
              </a:tblPr>
              <a:tblGrid>
                <a:gridCol w="1914417">
                  <a:extLst>
                    <a:ext uri="{9D8B030D-6E8A-4147-A177-3AD203B41FA5}">
                      <a16:colId xmlns:a16="http://schemas.microsoft.com/office/drawing/2014/main" val="20000"/>
                    </a:ext>
                  </a:extLst>
                </a:gridCol>
                <a:gridCol w="3239783">
                  <a:extLst>
                    <a:ext uri="{9D8B030D-6E8A-4147-A177-3AD203B41FA5}">
                      <a16:colId xmlns:a16="http://schemas.microsoft.com/office/drawing/2014/main" val="20001"/>
                    </a:ext>
                  </a:extLst>
                </a:gridCol>
                <a:gridCol w="3092520">
                  <a:extLst>
                    <a:ext uri="{9D8B030D-6E8A-4147-A177-3AD203B41FA5}">
                      <a16:colId xmlns:a16="http://schemas.microsoft.com/office/drawing/2014/main" val="20002"/>
                    </a:ext>
                  </a:extLst>
                </a:gridCol>
              </a:tblGrid>
              <a:tr h="196038">
                <a:tc>
                  <a:txBody>
                    <a:bodyPr/>
                    <a:lstStyle/>
                    <a:p>
                      <a:pPr algn="ctr">
                        <a:lnSpc>
                          <a:spcPct val="115000"/>
                        </a:lnSpc>
                        <a:spcAft>
                          <a:spcPts val="0"/>
                        </a:spcAft>
                      </a:pPr>
                      <a:r>
                        <a:rPr lang="es-ES_tradnl" sz="1150" dirty="0"/>
                        <a:t>COMPONENTE</a:t>
                      </a:r>
                      <a:endParaRPr lang="es-ES" sz="1150" dirty="0">
                        <a:latin typeface="Arial" pitchFamily="34" charset="0"/>
                        <a:ea typeface="Calibri"/>
                        <a:cs typeface="Arial" pitchFamily="34" charset="0"/>
                      </a:endParaRPr>
                    </a:p>
                  </a:txBody>
                  <a:tcPr marL="38045" marR="38045" marT="0" marB="0"/>
                </a:tc>
                <a:tc>
                  <a:txBody>
                    <a:bodyPr/>
                    <a:lstStyle/>
                    <a:p>
                      <a:pPr algn="ctr">
                        <a:lnSpc>
                          <a:spcPct val="115000"/>
                        </a:lnSpc>
                        <a:spcAft>
                          <a:spcPts val="0"/>
                        </a:spcAft>
                      </a:pPr>
                      <a:r>
                        <a:rPr lang="es-ES_tradnl" sz="1150"/>
                        <a:t>IMPACTOS</a:t>
                      </a:r>
                      <a:endParaRPr lang="es-ES" sz="1150">
                        <a:latin typeface="Arial" pitchFamily="34" charset="0"/>
                        <a:ea typeface="Calibri"/>
                        <a:cs typeface="Arial" pitchFamily="34" charset="0"/>
                      </a:endParaRPr>
                    </a:p>
                  </a:txBody>
                  <a:tcPr marL="38045" marR="38045" marT="0" marB="0"/>
                </a:tc>
                <a:tc>
                  <a:txBody>
                    <a:bodyPr/>
                    <a:lstStyle/>
                    <a:p>
                      <a:pPr algn="ctr">
                        <a:lnSpc>
                          <a:spcPct val="115000"/>
                        </a:lnSpc>
                        <a:spcAft>
                          <a:spcPts val="0"/>
                        </a:spcAft>
                      </a:pPr>
                      <a:r>
                        <a:rPr lang="es-ES_tradnl" sz="1150" dirty="0"/>
                        <a:t>MEDIDAS AMBIENTALES</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0"/>
                  </a:ext>
                </a:extLst>
              </a:tr>
              <a:tr h="784152">
                <a:tc rowSpan="5">
                  <a:txBody>
                    <a:bodyPr/>
                    <a:lstStyle/>
                    <a:p>
                      <a:pPr algn="just">
                        <a:lnSpc>
                          <a:spcPct val="115000"/>
                        </a:lnSpc>
                        <a:spcAft>
                          <a:spcPts val="0"/>
                        </a:spcAft>
                      </a:pPr>
                      <a:r>
                        <a:rPr lang="es-ES_tradnl" sz="1150" dirty="0"/>
                        <a:t>AMBIENTAL</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Disminución de la calidad de suelos</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Disposición adecuada de residuos sólidos.</a:t>
                      </a:r>
                      <a:endParaRPr lang="es-ES" sz="1150" dirty="0"/>
                    </a:p>
                    <a:p>
                      <a:pPr algn="just">
                        <a:lnSpc>
                          <a:spcPct val="115000"/>
                        </a:lnSpc>
                        <a:spcAft>
                          <a:spcPts val="0"/>
                        </a:spcAft>
                      </a:pPr>
                      <a:r>
                        <a:rPr lang="es-ES_tradnl" sz="1150" dirty="0"/>
                        <a:t>Evitar la pérdida de sustancia peligrosa en el suelo.</a:t>
                      </a:r>
                      <a:endParaRPr lang="es-ES" sz="1150" dirty="0"/>
                    </a:p>
                    <a:p>
                      <a:pPr algn="just">
                        <a:lnSpc>
                          <a:spcPct val="115000"/>
                        </a:lnSpc>
                        <a:spcAft>
                          <a:spcPts val="0"/>
                        </a:spcAft>
                      </a:pPr>
                      <a:r>
                        <a:rPr lang="es-ES_tradnl" sz="1150" dirty="0"/>
                        <a:t>Colocación de baños químicos portátiles.</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1"/>
                  </a:ext>
                </a:extLst>
              </a:tr>
              <a:tr h="392076">
                <a:tc vMerge="1">
                  <a:txBody>
                    <a:bodyPr/>
                    <a:lstStyle/>
                    <a:p>
                      <a:endParaRPr lang="es-ES"/>
                    </a:p>
                  </a:txBody>
                  <a:tcPr/>
                </a:tc>
                <a:tc>
                  <a:txBody>
                    <a:bodyPr/>
                    <a:lstStyle/>
                    <a:p>
                      <a:pPr algn="just">
                        <a:lnSpc>
                          <a:spcPct val="115000"/>
                        </a:lnSpc>
                        <a:spcAft>
                          <a:spcPts val="0"/>
                        </a:spcAft>
                      </a:pPr>
                      <a:r>
                        <a:rPr lang="es-ES_tradnl" sz="1150" dirty="0"/>
                        <a:t>Cambios en el Paisaje</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Realizar los cortes necesarios a fin de conservar el paisaje natural.</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2"/>
                  </a:ext>
                </a:extLst>
              </a:tr>
              <a:tr h="784152">
                <a:tc vMerge="1">
                  <a:txBody>
                    <a:bodyPr/>
                    <a:lstStyle/>
                    <a:p>
                      <a:endParaRPr lang="es-ES"/>
                    </a:p>
                  </a:txBody>
                  <a:tcPr/>
                </a:tc>
                <a:tc>
                  <a:txBody>
                    <a:bodyPr/>
                    <a:lstStyle/>
                    <a:p>
                      <a:pPr algn="just">
                        <a:lnSpc>
                          <a:spcPct val="115000"/>
                        </a:lnSpc>
                        <a:spcAft>
                          <a:spcPts val="0"/>
                        </a:spcAft>
                      </a:pPr>
                      <a:r>
                        <a:rPr lang="es-ES_tradnl" sz="1150" dirty="0"/>
                        <a:t>Disminución de la calidad de aire</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Mantenimiento de vehículos y maquinarias.</a:t>
                      </a:r>
                      <a:endParaRPr lang="es-ES" sz="1150" dirty="0"/>
                    </a:p>
                    <a:p>
                      <a:pPr algn="just">
                        <a:lnSpc>
                          <a:spcPct val="115000"/>
                        </a:lnSpc>
                        <a:spcAft>
                          <a:spcPts val="0"/>
                        </a:spcAft>
                      </a:pPr>
                      <a:r>
                        <a:rPr lang="es-PE" sz="1150" dirty="0"/>
                        <a:t>Usar un equipo captador de polvos o emplear pulverizadores de agua para evitar la dispersión del material </a:t>
                      </a:r>
                      <a:r>
                        <a:rPr lang="es-PE" sz="1150" dirty="0" err="1"/>
                        <a:t>particulado</a:t>
                      </a:r>
                      <a:r>
                        <a:rPr lang="es-PE" sz="1150" dirty="0"/>
                        <a:t> .</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3"/>
                  </a:ext>
                </a:extLst>
              </a:tr>
              <a:tr h="392076">
                <a:tc vMerge="1">
                  <a:txBody>
                    <a:bodyPr/>
                    <a:lstStyle/>
                    <a:p>
                      <a:endParaRPr lang="es-ES"/>
                    </a:p>
                  </a:txBody>
                  <a:tcPr/>
                </a:tc>
                <a:tc>
                  <a:txBody>
                    <a:bodyPr/>
                    <a:lstStyle/>
                    <a:p>
                      <a:pPr algn="just">
                        <a:lnSpc>
                          <a:spcPct val="115000"/>
                        </a:lnSpc>
                        <a:spcAft>
                          <a:spcPts val="0"/>
                        </a:spcAft>
                      </a:pPr>
                      <a:r>
                        <a:rPr lang="es-ES_tradnl" sz="1150"/>
                        <a:t>Posible contaminación de aguas</a:t>
                      </a:r>
                      <a:endParaRPr lang="es-ES"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Disposición adecuada de efluentes (poza de sedimentación).</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4"/>
                  </a:ext>
                </a:extLst>
              </a:tr>
              <a:tr h="588114">
                <a:tc vMerge="1">
                  <a:txBody>
                    <a:bodyPr/>
                    <a:lstStyle/>
                    <a:p>
                      <a:endParaRPr lang="es-ES"/>
                    </a:p>
                  </a:txBody>
                  <a:tcPr/>
                </a:tc>
                <a:tc>
                  <a:txBody>
                    <a:bodyPr/>
                    <a:lstStyle/>
                    <a:p>
                      <a:pPr algn="just">
                        <a:lnSpc>
                          <a:spcPct val="115000"/>
                        </a:lnSpc>
                        <a:spcAft>
                          <a:spcPts val="0"/>
                        </a:spcAft>
                      </a:pPr>
                      <a:r>
                        <a:rPr lang="es-ES_tradnl" sz="1150"/>
                        <a:t>Aumento de emisiones de ruido</a:t>
                      </a:r>
                      <a:endParaRPr lang="es-ES"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Evitar los ruidos altos.</a:t>
                      </a:r>
                      <a:endParaRPr lang="es-ES" sz="1150" dirty="0"/>
                    </a:p>
                    <a:p>
                      <a:pPr algn="just">
                        <a:lnSpc>
                          <a:spcPct val="115000"/>
                        </a:lnSpc>
                        <a:spcAft>
                          <a:spcPts val="0"/>
                        </a:spcAft>
                      </a:pPr>
                      <a:r>
                        <a:rPr lang="es-ES_tradnl" sz="1150" dirty="0"/>
                        <a:t>Los obreros y operarios deberán contar con protección auditiva correspondiente.</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5"/>
                  </a:ext>
                </a:extLst>
              </a:tr>
              <a:tr h="196038">
                <a:tc>
                  <a:txBody>
                    <a:bodyPr/>
                    <a:lstStyle/>
                    <a:p>
                      <a:pPr algn="just">
                        <a:lnSpc>
                          <a:spcPts val="800"/>
                        </a:lnSpc>
                        <a:spcAft>
                          <a:spcPts val="0"/>
                        </a:spcAft>
                      </a:pPr>
                      <a:endParaRPr lang="es-ES_tradnl"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endParaRPr lang="es-ES_tradnl"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endParaRPr lang="es-ES_tradnl"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6"/>
                  </a:ext>
                </a:extLst>
              </a:tr>
              <a:tr h="588114">
                <a:tc rowSpan="4">
                  <a:txBody>
                    <a:bodyPr/>
                    <a:lstStyle/>
                    <a:p>
                      <a:pPr algn="just">
                        <a:lnSpc>
                          <a:spcPct val="115000"/>
                        </a:lnSpc>
                        <a:spcAft>
                          <a:spcPts val="0"/>
                        </a:spcAft>
                      </a:pPr>
                      <a:r>
                        <a:rPr lang="es-ES_tradnl" sz="1150"/>
                        <a:t>BIOLOGICO</a:t>
                      </a:r>
                      <a:endParaRPr lang="es-ES"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Afectación de la cobertura vegetal</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Realizar el desbroce de vegetación solo de la franja necesaria para que pasen las maquinarias y vehículos.</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7"/>
                  </a:ext>
                </a:extLst>
              </a:tr>
              <a:tr h="196038">
                <a:tc vMerge="1">
                  <a:txBody>
                    <a:bodyPr/>
                    <a:lstStyle/>
                    <a:p>
                      <a:endParaRPr lang="es-ES"/>
                    </a:p>
                  </a:txBody>
                  <a:tcPr/>
                </a:tc>
                <a:tc>
                  <a:txBody>
                    <a:bodyPr/>
                    <a:lstStyle/>
                    <a:p>
                      <a:pPr algn="just">
                        <a:lnSpc>
                          <a:spcPct val="115000"/>
                        </a:lnSpc>
                        <a:spcAft>
                          <a:spcPts val="0"/>
                        </a:spcAft>
                      </a:pPr>
                      <a:r>
                        <a:rPr lang="es-ES_tradnl" sz="1150"/>
                        <a:t>Afectación de la fauna silvestre</a:t>
                      </a:r>
                      <a:endParaRPr lang="es-ES"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Prohibir la caza de fauna silvestre</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8"/>
                  </a:ext>
                </a:extLst>
              </a:tr>
              <a:tr h="196038">
                <a:tc vMerge="1">
                  <a:txBody>
                    <a:bodyPr/>
                    <a:lstStyle/>
                    <a:p>
                      <a:endParaRPr lang="es-ES"/>
                    </a:p>
                  </a:txBody>
                  <a:tcPr/>
                </a:tc>
                <a:tc>
                  <a:txBody>
                    <a:bodyPr/>
                    <a:lstStyle/>
                    <a:p>
                      <a:pPr algn="just">
                        <a:lnSpc>
                          <a:spcPct val="115000"/>
                        </a:lnSpc>
                        <a:spcAft>
                          <a:spcPts val="0"/>
                        </a:spcAft>
                      </a:pPr>
                      <a:r>
                        <a:rPr lang="es-ES_tradnl" sz="1150" dirty="0"/>
                        <a:t>Afectación de la fauna doméstica</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Prohibir la caza de fauna doméstica.</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09"/>
                  </a:ext>
                </a:extLst>
              </a:tr>
              <a:tr h="196038">
                <a:tc vMerge="1">
                  <a:txBody>
                    <a:bodyPr/>
                    <a:lstStyle/>
                    <a:p>
                      <a:endParaRPr lang="es-ES"/>
                    </a:p>
                  </a:txBody>
                  <a:tcPr/>
                </a:tc>
                <a:tc>
                  <a:txBody>
                    <a:bodyPr/>
                    <a:lstStyle/>
                    <a:p>
                      <a:pPr algn="just">
                        <a:lnSpc>
                          <a:spcPct val="115000"/>
                        </a:lnSpc>
                        <a:spcAft>
                          <a:spcPts val="0"/>
                        </a:spcAft>
                      </a:pPr>
                      <a:r>
                        <a:rPr lang="es-ES_tradnl" sz="1150"/>
                        <a:t>Afectación de ciclos migracionales de aves</a:t>
                      </a:r>
                      <a:endParaRPr lang="es-ES"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Evitar el cambio del paisaje natural.</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10"/>
                  </a:ext>
                </a:extLst>
              </a:tr>
              <a:tr h="196038">
                <a:tc>
                  <a:txBody>
                    <a:bodyPr/>
                    <a:lstStyle/>
                    <a:p>
                      <a:pPr algn="just">
                        <a:lnSpc>
                          <a:spcPct val="115000"/>
                        </a:lnSpc>
                        <a:spcAft>
                          <a:spcPts val="0"/>
                        </a:spcAft>
                      </a:pPr>
                      <a:endParaRPr lang="es-ES_tradnl"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endParaRPr lang="es-ES_tradnl"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endParaRPr lang="es-ES_tradnl"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11"/>
                  </a:ext>
                </a:extLst>
              </a:tr>
              <a:tr h="392076">
                <a:tc rowSpan="5">
                  <a:txBody>
                    <a:bodyPr/>
                    <a:lstStyle/>
                    <a:p>
                      <a:pPr algn="just">
                        <a:lnSpc>
                          <a:spcPct val="115000"/>
                        </a:lnSpc>
                        <a:spcAft>
                          <a:spcPts val="0"/>
                        </a:spcAft>
                      </a:pPr>
                      <a:r>
                        <a:rPr lang="es-ES_tradnl" sz="1150" dirty="0"/>
                        <a:t>SOCIO ECONÓMICO</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a:t>Generación temporal de empleo</a:t>
                      </a:r>
                      <a:endParaRPr lang="es-ES" sz="115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PE" sz="1150" dirty="0"/>
                        <a:t>Dar prioridad a la contratación de mano de obra local.</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12"/>
                  </a:ext>
                </a:extLst>
              </a:tr>
              <a:tr h="196038">
                <a:tc vMerge="1">
                  <a:txBody>
                    <a:bodyPr/>
                    <a:lstStyle/>
                    <a:p>
                      <a:endParaRPr lang="es-ES"/>
                    </a:p>
                  </a:txBody>
                  <a:tcPr/>
                </a:tc>
                <a:tc>
                  <a:txBody>
                    <a:bodyPr/>
                    <a:lstStyle/>
                    <a:p>
                      <a:pPr algn="just">
                        <a:lnSpc>
                          <a:spcPct val="115000"/>
                        </a:lnSpc>
                        <a:spcAft>
                          <a:spcPts val="0"/>
                        </a:spcAft>
                      </a:pPr>
                      <a:r>
                        <a:rPr lang="es-ES_tradnl" sz="1150"/>
                        <a:t>Interrupción del tránsito</a:t>
                      </a:r>
                      <a:endParaRPr lang="es-ES" sz="1150">
                        <a:latin typeface="Arial" pitchFamily="34" charset="0"/>
                        <a:ea typeface="Calibri"/>
                        <a:cs typeface="Arial" pitchFamily="34" charset="0"/>
                      </a:endParaRPr>
                    </a:p>
                  </a:txBody>
                  <a:tcPr marL="38045" marR="38045" marT="0" marB="0"/>
                </a:tc>
                <a:tc rowSpan="3">
                  <a:txBody>
                    <a:bodyPr/>
                    <a:lstStyle/>
                    <a:p>
                      <a:pPr algn="ctr">
                        <a:lnSpc>
                          <a:spcPct val="115000"/>
                        </a:lnSpc>
                        <a:spcAft>
                          <a:spcPts val="0"/>
                        </a:spcAft>
                      </a:pPr>
                      <a:r>
                        <a:rPr lang="es-ES_tradnl" sz="1150" dirty="0"/>
                        <a:t>Establecer horarios de trabajo y por carril.</a:t>
                      </a:r>
                      <a:endParaRPr lang="es-ES" sz="1150" dirty="0">
                        <a:latin typeface="Arial" pitchFamily="34" charset="0"/>
                        <a:ea typeface="Calibri"/>
                        <a:cs typeface="Arial" pitchFamily="34" charset="0"/>
                      </a:endParaRPr>
                    </a:p>
                  </a:txBody>
                  <a:tcPr marL="38045" marR="38045" marT="0" marB="0" anchor="ctr"/>
                </a:tc>
                <a:extLst>
                  <a:ext uri="{0D108BD9-81ED-4DB2-BD59-A6C34878D82A}">
                    <a16:rowId xmlns:a16="http://schemas.microsoft.com/office/drawing/2014/main" val="10013"/>
                  </a:ext>
                </a:extLst>
              </a:tr>
              <a:tr h="196038">
                <a:tc vMerge="1">
                  <a:txBody>
                    <a:bodyPr/>
                    <a:lstStyle/>
                    <a:p>
                      <a:endParaRPr lang="es-ES"/>
                    </a:p>
                  </a:txBody>
                  <a:tcPr/>
                </a:tc>
                <a:tc>
                  <a:txBody>
                    <a:bodyPr/>
                    <a:lstStyle/>
                    <a:p>
                      <a:pPr algn="just">
                        <a:lnSpc>
                          <a:spcPct val="115000"/>
                        </a:lnSpc>
                        <a:spcAft>
                          <a:spcPts val="0"/>
                        </a:spcAft>
                      </a:pPr>
                      <a:r>
                        <a:rPr lang="es-ES_tradnl" sz="1150" dirty="0"/>
                        <a:t>Inaccesibilidad hacia centros educativos</a:t>
                      </a:r>
                      <a:endParaRPr lang="es-ES" sz="1150" dirty="0">
                        <a:latin typeface="Arial" pitchFamily="34" charset="0"/>
                        <a:ea typeface="Calibri"/>
                        <a:cs typeface="Arial" pitchFamily="34" charset="0"/>
                      </a:endParaRPr>
                    </a:p>
                  </a:txBody>
                  <a:tcPr marL="38045" marR="38045" marT="0" marB="0"/>
                </a:tc>
                <a:tc vMerge="1">
                  <a:txBody>
                    <a:bodyPr/>
                    <a:lstStyle/>
                    <a:p>
                      <a:endParaRPr lang="es-ES"/>
                    </a:p>
                  </a:txBody>
                  <a:tcPr/>
                </a:tc>
                <a:extLst>
                  <a:ext uri="{0D108BD9-81ED-4DB2-BD59-A6C34878D82A}">
                    <a16:rowId xmlns:a16="http://schemas.microsoft.com/office/drawing/2014/main" val="10014"/>
                  </a:ext>
                </a:extLst>
              </a:tr>
              <a:tr h="196038">
                <a:tc vMerge="1">
                  <a:txBody>
                    <a:bodyPr/>
                    <a:lstStyle/>
                    <a:p>
                      <a:endParaRPr lang="es-ES"/>
                    </a:p>
                  </a:txBody>
                  <a:tcPr/>
                </a:tc>
                <a:tc>
                  <a:txBody>
                    <a:bodyPr/>
                    <a:lstStyle/>
                    <a:p>
                      <a:pPr algn="just">
                        <a:lnSpc>
                          <a:spcPct val="115000"/>
                        </a:lnSpc>
                        <a:spcAft>
                          <a:spcPts val="0"/>
                        </a:spcAft>
                      </a:pPr>
                      <a:r>
                        <a:rPr lang="es-ES_tradnl" sz="1150" dirty="0"/>
                        <a:t>Inaccesibilidad hacia centros de salud</a:t>
                      </a:r>
                      <a:endParaRPr lang="es-ES" sz="1150" dirty="0">
                        <a:latin typeface="Arial" pitchFamily="34" charset="0"/>
                        <a:ea typeface="Calibri"/>
                        <a:cs typeface="Arial" pitchFamily="34" charset="0"/>
                      </a:endParaRPr>
                    </a:p>
                  </a:txBody>
                  <a:tcPr marL="38045" marR="38045" marT="0" marB="0"/>
                </a:tc>
                <a:tc vMerge="1">
                  <a:txBody>
                    <a:bodyPr/>
                    <a:lstStyle/>
                    <a:p>
                      <a:endParaRPr lang="es-ES"/>
                    </a:p>
                  </a:txBody>
                  <a:tcPr/>
                </a:tc>
                <a:extLst>
                  <a:ext uri="{0D108BD9-81ED-4DB2-BD59-A6C34878D82A}">
                    <a16:rowId xmlns:a16="http://schemas.microsoft.com/office/drawing/2014/main" val="10015"/>
                  </a:ext>
                </a:extLst>
              </a:tr>
              <a:tr h="392076">
                <a:tc vMerge="1">
                  <a:txBody>
                    <a:bodyPr/>
                    <a:lstStyle/>
                    <a:p>
                      <a:endParaRPr lang="es-ES"/>
                    </a:p>
                  </a:txBody>
                  <a:tcPr/>
                </a:tc>
                <a:tc>
                  <a:txBody>
                    <a:bodyPr/>
                    <a:lstStyle/>
                    <a:p>
                      <a:pPr algn="just">
                        <a:lnSpc>
                          <a:spcPct val="115000"/>
                        </a:lnSpc>
                        <a:spcAft>
                          <a:spcPts val="0"/>
                        </a:spcAft>
                      </a:pPr>
                      <a:r>
                        <a:rPr lang="es-ES_tradnl" sz="1150" dirty="0"/>
                        <a:t>Aumento de la oferta de servicios y bienes</a:t>
                      </a:r>
                      <a:endParaRPr lang="es-ES" sz="1150" dirty="0">
                        <a:latin typeface="Arial" pitchFamily="34" charset="0"/>
                        <a:ea typeface="Calibri"/>
                        <a:cs typeface="Arial" pitchFamily="34" charset="0"/>
                      </a:endParaRPr>
                    </a:p>
                  </a:txBody>
                  <a:tcPr marL="38045" marR="38045" marT="0" marB="0"/>
                </a:tc>
                <a:tc>
                  <a:txBody>
                    <a:bodyPr/>
                    <a:lstStyle/>
                    <a:p>
                      <a:pPr algn="just">
                        <a:lnSpc>
                          <a:spcPct val="115000"/>
                        </a:lnSpc>
                        <a:spcAft>
                          <a:spcPts val="0"/>
                        </a:spcAft>
                      </a:pPr>
                      <a:r>
                        <a:rPr lang="es-ES_tradnl" sz="1150" dirty="0"/>
                        <a:t>Priorizar el consumo de servicios y bienes de la zona.</a:t>
                      </a:r>
                      <a:endParaRPr lang="es-ES" sz="1150" dirty="0">
                        <a:latin typeface="Arial" pitchFamily="34" charset="0"/>
                        <a:ea typeface="Calibri"/>
                        <a:cs typeface="Arial" pitchFamily="34" charset="0"/>
                      </a:endParaRPr>
                    </a:p>
                  </a:txBody>
                  <a:tcPr marL="38045" marR="38045" marT="0" marB="0"/>
                </a:tc>
                <a:extLst>
                  <a:ext uri="{0D108BD9-81ED-4DB2-BD59-A6C34878D82A}">
                    <a16:rowId xmlns:a16="http://schemas.microsoft.com/office/drawing/2014/main" val="10016"/>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C367230-47A8-401E-B610-669BD524FAF6}"/>
              </a:ext>
            </a:extLst>
          </p:cNvPr>
          <p:cNvSpPr txBox="1"/>
          <p:nvPr/>
        </p:nvSpPr>
        <p:spPr>
          <a:xfrm>
            <a:off x="827584" y="1155440"/>
            <a:ext cx="7488832" cy="2585323"/>
          </a:xfrm>
          <a:prstGeom prst="rect">
            <a:avLst/>
          </a:prstGeom>
          <a:noFill/>
        </p:spPr>
        <p:txBody>
          <a:bodyPr wrap="square" rtlCol="0">
            <a:spAutoFit/>
          </a:bodyPr>
          <a:lstStyle/>
          <a:p>
            <a:pPr algn="just"/>
            <a:r>
              <a:rPr lang="es-MX" dirty="0"/>
              <a:t>RECOMENDACIONES</a:t>
            </a:r>
          </a:p>
          <a:p>
            <a:pPr algn="just"/>
            <a:endParaRPr lang="es-MX" dirty="0"/>
          </a:p>
          <a:p>
            <a:pPr algn="just"/>
            <a:r>
              <a:rPr lang="es-MX" dirty="0"/>
              <a:t>De acuerdo a las características del proyecto vial, a la magnitud de los impactos socio ambientales, al plan de compensación, y por ser una vía nueva, según la Ley del SEIA, Ley N°27446 Ley del Sistema Nacional de Evaluación de Impacto Ambiental, y el Decreto Supremo N°004-2017-MTC “Clasificación Anticipada en el marco del SEIA para el sector Transportes, en el inciso 7 “Construcción de carreteras sin trazo existente”, corresponde a un EIA Detallado, para la etapa de Estudio Definitivo.</a:t>
            </a:r>
          </a:p>
        </p:txBody>
      </p:sp>
      <p:pic>
        <p:nvPicPr>
          <p:cNvPr id="3" name="Imagen 2"/>
          <p:cNvPicPr>
            <a:picLocks noChangeAspect="1"/>
          </p:cNvPicPr>
          <p:nvPr/>
        </p:nvPicPr>
        <p:blipFill>
          <a:blip r:embed="rId2" cstate="print"/>
          <a:stretch>
            <a:fillRect/>
          </a:stretch>
        </p:blipFill>
        <p:spPr>
          <a:xfrm>
            <a:off x="8100392" y="188640"/>
            <a:ext cx="816935" cy="426757"/>
          </a:xfrm>
          <a:prstGeom prst="rect">
            <a:avLst/>
          </a:prstGeom>
        </p:spPr>
      </p:pic>
      <p:pic>
        <p:nvPicPr>
          <p:cNvPr id="4" name="Imagen 3"/>
          <p:cNvPicPr>
            <a:picLocks noChangeAspect="1"/>
          </p:cNvPicPr>
          <p:nvPr/>
        </p:nvPicPr>
        <p:blipFill>
          <a:blip r:embed="rId3" cstate="print"/>
          <a:stretch>
            <a:fillRect/>
          </a:stretch>
        </p:blipFill>
        <p:spPr>
          <a:xfrm>
            <a:off x="323528" y="402018"/>
            <a:ext cx="1518036" cy="493819"/>
          </a:xfrm>
          <a:prstGeom prst="rect">
            <a:avLst/>
          </a:prstGeom>
        </p:spPr>
      </p:pic>
    </p:spTree>
    <p:extLst>
      <p:ext uri="{BB962C8B-B14F-4D97-AF65-F5344CB8AC3E}">
        <p14:creationId xmlns:p14="http://schemas.microsoft.com/office/powerpoint/2010/main" val="1308417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59832" y="2924944"/>
            <a:ext cx="2880320" cy="707886"/>
          </a:xfrm>
          <a:prstGeom prst="rect">
            <a:avLst/>
          </a:prstGeom>
          <a:noFill/>
        </p:spPr>
        <p:txBody>
          <a:bodyPr wrap="square" rtlCol="0">
            <a:spAutoFit/>
          </a:bodyPr>
          <a:lstStyle/>
          <a:p>
            <a:r>
              <a:rPr lang="es-PE" sz="4000" b="1" dirty="0" smtClean="0">
                <a:ln w="22225">
                  <a:solidFill>
                    <a:schemeClr val="accent2"/>
                  </a:solidFill>
                  <a:prstDash val="solid"/>
                </a:ln>
                <a:solidFill>
                  <a:schemeClr val="accent2">
                    <a:lumMod val="40000"/>
                    <a:lumOff val="60000"/>
                  </a:schemeClr>
                </a:solidFill>
              </a:rPr>
              <a:t>¡GRACIAS!</a:t>
            </a:r>
            <a:endParaRPr lang="es-PE" sz="40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489792653"/>
      </p:ext>
    </p:extLst>
  </p:cSld>
  <p:clrMapOvr>
    <a:masterClrMapping/>
  </p:clrMapOvr>
</p:sld>
</file>

<file path=ppt/theme/theme1.xml><?xml version="1.0" encoding="utf-8"?>
<a:theme xmlns:a="http://schemas.openxmlformats.org/drawingml/2006/main" name="Faceta">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353</TotalTime>
  <Words>1013</Words>
  <Application>Microsoft Office PowerPoint</Application>
  <PresentationFormat>Presentación en pantalla (4:3)</PresentationFormat>
  <Paragraphs>190</Paragraphs>
  <Slides>18</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18</vt:i4>
      </vt:variant>
    </vt:vector>
  </HeadingPairs>
  <TitlesOfParts>
    <vt:vector size="27" baseType="lpstr">
      <vt:lpstr>Agency FB</vt:lpstr>
      <vt:lpstr>Arial</vt:lpstr>
      <vt:lpstr>Arial Narrow</vt:lpstr>
      <vt:lpstr>Calibri</vt:lpstr>
      <vt:lpstr>Times New Roman</vt:lpstr>
      <vt:lpstr>Trebuchet MS</vt:lpstr>
      <vt:lpstr>Wingdings</vt:lpstr>
      <vt:lpstr>Wingdings 3</vt:lpstr>
      <vt:lpstr>Faceta</vt:lpstr>
      <vt:lpstr>ESTUDIO A NIVEL PERFIL REFORZADO DEL PROYECTO:  “Carretera Huaycan – Cieneguilla – Santiago de Tuna -  San Andres de Tupicocha – San Damian Yuracmayo Yauli Pachachaca –EMP PE – 22”</vt:lpstr>
      <vt:lpstr>ÁREA DE INFLUENCIA DIRECTA CRITERIO SOCIO ECONÓMICO</vt:lpstr>
      <vt:lpstr>Presentación de PowerPoint</vt:lpstr>
      <vt:lpstr>Presentación de PowerPoint</vt:lpstr>
      <vt:lpstr>Presentación de PowerPoint</vt:lpstr>
      <vt:lpstr>ÁREA DE INFLUENCIA DIRECTA CRITERIO SOCIO ECONÓMICO</vt:lpstr>
      <vt:lpstr>Presentación de PowerPoint</vt:lpstr>
      <vt:lpstr>Presentación de PowerPoint</vt:lpstr>
      <vt:lpstr>Presentación de PowerPoint</vt:lpstr>
      <vt:lpstr>IMPACTO AMBIENTAL</vt:lpstr>
      <vt:lpstr>IMPACTO AMBIENTAL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IMPACTO AMBIENTAL</dc:title>
  <dc:creator>Elizabeth Mori Ayulo</dc:creator>
  <cp:lastModifiedBy>Ambiental01</cp:lastModifiedBy>
  <cp:revision>22</cp:revision>
  <cp:lastPrinted>2018-12-20T16:08:32Z</cp:lastPrinted>
  <dcterms:created xsi:type="dcterms:W3CDTF">2018-03-09T21:26:44Z</dcterms:created>
  <dcterms:modified xsi:type="dcterms:W3CDTF">2018-12-20T17:26:14Z</dcterms:modified>
</cp:coreProperties>
</file>